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5"/>
  </p:notesMasterIdLst>
  <p:sldIdLst>
    <p:sldId id="348" r:id="rId3"/>
    <p:sldId id="349" r:id="rId4"/>
    <p:sldId id="351" r:id="rId5"/>
    <p:sldId id="354" r:id="rId6"/>
    <p:sldId id="352" r:id="rId7"/>
    <p:sldId id="353" r:id="rId8"/>
    <p:sldId id="358" r:id="rId9"/>
    <p:sldId id="356" r:id="rId10"/>
    <p:sldId id="357" r:id="rId11"/>
    <p:sldId id="359" r:id="rId12"/>
    <p:sldId id="365" r:id="rId13"/>
    <p:sldId id="366" r:id="rId14"/>
    <p:sldId id="367" r:id="rId15"/>
    <p:sldId id="360" r:id="rId16"/>
    <p:sldId id="361" r:id="rId17"/>
    <p:sldId id="399" r:id="rId18"/>
    <p:sldId id="362" r:id="rId19"/>
    <p:sldId id="368" r:id="rId20"/>
    <p:sldId id="400" r:id="rId21"/>
    <p:sldId id="405" r:id="rId22"/>
    <p:sldId id="363" r:id="rId23"/>
    <p:sldId id="404" r:id="rId24"/>
    <p:sldId id="364" r:id="rId25"/>
    <p:sldId id="419" r:id="rId26"/>
    <p:sldId id="421" r:id="rId27"/>
    <p:sldId id="418" r:id="rId28"/>
    <p:sldId id="417" r:id="rId29"/>
    <p:sldId id="406" r:id="rId30"/>
    <p:sldId id="402" r:id="rId31"/>
    <p:sldId id="376" r:id="rId32"/>
    <p:sldId id="372" r:id="rId33"/>
    <p:sldId id="371" r:id="rId34"/>
    <p:sldId id="373" r:id="rId35"/>
    <p:sldId id="380" r:id="rId36"/>
    <p:sldId id="403" r:id="rId37"/>
    <p:sldId id="401" r:id="rId38"/>
    <p:sldId id="384" r:id="rId39"/>
    <p:sldId id="389" r:id="rId40"/>
    <p:sldId id="386" r:id="rId41"/>
    <p:sldId id="387" r:id="rId42"/>
    <p:sldId id="407" r:id="rId43"/>
    <p:sldId id="390" r:id="rId44"/>
    <p:sldId id="408" r:id="rId45"/>
    <p:sldId id="391" r:id="rId46"/>
    <p:sldId id="411" r:id="rId47"/>
    <p:sldId id="412" r:id="rId48"/>
    <p:sldId id="410" r:id="rId49"/>
    <p:sldId id="377" r:id="rId50"/>
    <p:sldId id="375" r:id="rId51"/>
    <p:sldId id="378" r:id="rId52"/>
    <p:sldId id="379" r:id="rId53"/>
    <p:sldId id="393" r:id="rId54"/>
    <p:sldId id="398" r:id="rId55"/>
    <p:sldId id="394" r:id="rId56"/>
    <p:sldId id="395" r:id="rId57"/>
    <p:sldId id="397" r:id="rId58"/>
    <p:sldId id="396" r:id="rId59"/>
    <p:sldId id="388" r:id="rId60"/>
    <p:sldId id="413" r:id="rId61"/>
    <p:sldId id="414" r:id="rId62"/>
    <p:sldId id="416" r:id="rId63"/>
    <p:sldId id="415" r:id="rId64"/>
  </p:sldIdLst>
  <p:sldSz cx="9144000" cy="6858000" type="letter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FF6600"/>
    <a:srgbClr val="FF6699"/>
    <a:srgbClr val="00CC00"/>
    <a:srgbClr val="3399FF"/>
    <a:srgbClr val="FF7C80"/>
    <a:srgbClr val="00FF00"/>
    <a:srgbClr val="FF33CC"/>
    <a:srgbClr val="CCECFF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5" autoAdjust="0"/>
    <p:restoredTop sz="94458" autoAdjust="0"/>
  </p:normalViewPr>
  <p:slideViewPr>
    <p:cSldViewPr>
      <p:cViewPr>
        <p:scale>
          <a:sx n="111" d="100"/>
          <a:sy n="111" d="100"/>
        </p:scale>
        <p:origin x="-9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1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51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99FAD9B-B1D3-4AF5-B041-2865670D3A75}" type="datetimeFigureOut">
              <a:rPr lang="en-US"/>
              <a:pPr>
                <a:defRPr/>
              </a:pPr>
              <a:t>3/11/2016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868BDEE0-3C92-4E35-BC14-01D7787386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511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92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04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30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64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40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34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56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29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60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15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06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4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637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261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261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261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2613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2613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5016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902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6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534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02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297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753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845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893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659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716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8269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3401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97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466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1245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6091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4703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2581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554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1985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7908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656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850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45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310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2065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0905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7021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6257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0364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447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5886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4320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3797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972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310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159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48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78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8BDEE0-3C92-4E35-BC14-01D77873863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28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170BBA-17B6-402E-8F82-887E3FCE1791}" type="datetime1">
              <a:rPr lang="en-US" smtClean="0"/>
              <a:pPr>
                <a:defRPr/>
              </a:pPr>
              <a:t>3/11/2016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D7FAC-2261-4EBC-9C30-7F4AD3EB47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2F126-53BD-406C-8F0E-ABDA8C9727C2}" type="datetime1">
              <a:rPr lang="en-US" smtClean="0"/>
              <a:pPr>
                <a:defRPr/>
              </a:pPr>
              <a:t>3/11/2016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51BE9F-F04A-4E23-ABDE-15D2ABA8EC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8E485-DFD4-421B-9B67-AE8847BEAAA0}" type="datetime1">
              <a:rPr lang="en-US" smtClean="0"/>
              <a:pPr>
                <a:defRPr/>
              </a:pPr>
              <a:t>3/11/2016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C05F7B-B3E3-43C5-8CF4-7D9E3704B1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828800" y="1219200"/>
            <a:ext cx="6934200" cy="914400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62200"/>
            <a:ext cx="8382000" cy="3962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9F552-5D38-4F20-A90E-E34F92E04A98}" type="datetime1">
              <a:rPr lang="en-US" smtClean="0"/>
              <a:pPr>
                <a:defRPr/>
              </a:pPr>
              <a:t>3/11/2016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C1820-5079-48BF-86A9-CCC9FC97CA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729FB-6BE8-4AF6-994C-860063591DDC}" type="datetime1">
              <a:rPr lang="en-US" smtClean="0"/>
              <a:pPr>
                <a:defRPr/>
              </a:pPr>
              <a:t>3/11/2016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E99220-7AB3-4DAD-953E-EF1C53B2E6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51AB4-93E6-4002-860C-4132D1883084}" type="datetime1">
              <a:rPr lang="en-US" smtClean="0"/>
              <a:pPr>
                <a:defRPr/>
              </a:pPr>
              <a:t>3/11/2016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ACBE5-8B21-4F40-843F-B0DD43A9EA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7D9B79-6A34-449C-8D1E-9DFC631177AA}" type="datetime1">
              <a:rPr lang="en-US" smtClean="0"/>
              <a:pPr>
                <a:defRPr/>
              </a:pPr>
              <a:t>3/11/2016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B2C2E-5446-4DF8-865D-ADDA3D8752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662CC6-9748-4893-8759-9404353F7772}" type="datetime1">
              <a:rPr lang="en-US" smtClean="0"/>
              <a:pPr>
                <a:defRPr/>
              </a:pPr>
              <a:t>3/11/2016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EDEA6-F26E-4BD8-9C9F-8287B9D369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F910D-23B8-48F8-8248-1D0558880C08}" type="datetime1">
              <a:rPr lang="en-US" smtClean="0"/>
              <a:pPr>
                <a:defRPr/>
              </a:pPr>
              <a:t>3/11/2016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0ED66-CEA8-44FD-B838-BB8D865ADB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7A00A0-C21F-42D6-AFD1-B2E2736EAFB7}" type="datetime1">
              <a:rPr lang="en-US" smtClean="0"/>
              <a:pPr>
                <a:defRPr/>
              </a:pPr>
              <a:t>3/11/2016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BD818-4A30-4EC9-A680-CCB517343C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51F71-4ADC-4436-B3FF-1D92D478526F}" type="datetime1">
              <a:rPr lang="en-US" smtClean="0"/>
              <a:pPr>
                <a:defRPr/>
              </a:pPr>
              <a:t>3/11/2016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681664-FF59-43CE-A637-31F365EC41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9DBE63A-092B-4F41-BE16-6DA935E1E7C1}" type="datetime1">
              <a:rPr lang="en-US" smtClean="0"/>
              <a:pPr>
                <a:defRPr/>
              </a:pPr>
              <a:t>3/11/2016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4AA424A-1839-4E26-8AB7-F8079176D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Rectangle 8"/>
          <p:cNvSpPr>
            <a:spLocks noChangeArrowheads="1"/>
          </p:cNvSpPr>
          <p:nvPr userDrawn="1"/>
        </p:nvSpPr>
        <p:spPr bwMode="gray">
          <a:xfrm>
            <a:off x="315913" y="12477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CA" sz="2400">
              <a:solidFill>
                <a:srgbClr val="000000"/>
              </a:solidFill>
              <a:latin typeface="Tahoma" pitchFamily="34" charset="0"/>
              <a:cs typeface="+mn-cs"/>
            </a:endParaRPr>
          </a:p>
        </p:txBody>
      </p:sp>
      <p:sp>
        <p:nvSpPr>
          <p:cNvPr id="2867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152400"/>
            <a:ext cx="757237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867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371600"/>
            <a:ext cx="880268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11" name="Rectangle 15"/>
          <p:cNvSpPr>
            <a:spLocks noChangeArrowheads="1"/>
          </p:cNvSpPr>
          <p:nvPr userDrawn="1"/>
        </p:nvSpPr>
        <p:spPr bwMode="auto">
          <a:xfrm>
            <a:off x="5791200" y="62484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>
              <a:defRPr/>
            </a:pPr>
            <a:r>
              <a:rPr lang="en-US" sz="1400">
                <a:solidFill>
                  <a:srgbClr val="3333CC"/>
                </a:solidFill>
                <a:latin typeface="Tahoma" pitchFamily="34" charset="0"/>
                <a:cs typeface="+mn-cs"/>
              </a:rPr>
              <a:t>PAGE </a:t>
            </a:r>
            <a:fld id="{9D598693-FE97-4F91-981F-9F8142EA4AAC}" type="slidenum">
              <a:rPr lang="en-US" sz="1400">
                <a:solidFill>
                  <a:srgbClr val="3333CC"/>
                </a:solidFill>
                <a:latin typeface="Tahoma" pitchFamily="34" charset="0"/>
                <a:cs typeface="+mn-cs"/>
              </a:rPr>
              <a:pPr algn="r">
                <a:defRPr/>
              </a:pPr>
              <a:t>‹#›</a:t>
            </a:fld>
            <a:endParaRPr lang="en-US" sz="1400">
              <a:solidFill>
                <a:srgbClr val="3333CC"/>
              </a:solidFill>
              <a:latin typeface="Tahoma" pitchFamily="34" charset="0"/>
              <a:cs typeface="+mn-cs"/>
            </a:endParaRPr>
          </a:p>
        </p:txBody>
      </p:sp>
      <p:sp>
        <p:nvSpPr>
          <p:cNvPr id="4113" name="Line 17"/>
          <p:cNvSpPr>
            <a:spLocks noChangeShapeType="1"/>
          </p:cNvSpPr>
          <p:nvPr userDrawn="1"/>
        </p:nvSpPr>
        <p:spPr bwMode="auto">
          <a:xfrm>
            <a:off x="228600" y="6400800"/>
            <a:ext cx="8686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en-US" sz="2400">
              <a:solidFill>
                <a:srgbClr val="000000"/>
              </a:solidFill>
              <a:latin typeface="Tahoma" pitchFamily="34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Tahoma" pitchFamily="34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209800"/>
            <a:ext cx="9144000" cy="1600201"/>
          </a:xfrm>
          <a:prstGeom prst="rect">
            <a:avLst/>
          </a:prstGeom>
          <a:solidFill>
            <a:srgbClr val="E2E2F6"/>
          </a:solidFill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0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4419600"/>
            <a:ext cx="8763000" cy="9144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sz="3200" dirty="0" smtClean="0">
                <a:solidFill>
                  <a:schemeClr val="tx1"/>
                </a:solidFill>
                <a:latin typeface="Calibri" pitchFamily="34" charset="0"/>
              </a:rPr>
              <a:t/>
            </a:r>
            <a:br>
              <a:rPr lang="en-US" sz="3200" dirty="0" smtClean="0">
                <a:solidFill>
                  <a:schemeClr val="tx1"/>
                </a:solidFill>
                <a:latin typeface="Calibri" pitchFamily="34" charset="0"/>
              </a:rPr>
            </a:b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24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Mahsa Derakhshani</a:t>
            </a:r>
            <a:r>
              <a:rPr lang="en-US" sz="28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/>
            </a:r>
            <a:br>
              <a:rPr lang="en-US" sz="2800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</a:br>
            <a:r>
              <a:rPr lang="en-US" sz="2400" b="0" dirty="0" smtClean="0">
                <a:solidFill>
                  <a:srgbClr val="333399"/>
                </a:solidFill>
                <a:latin typeface="Calibri" pitchFamily="34" charset="0"/>
              </a:rPr>
              <a:t>mahsa.derakhshani@mail.mcgill.ca</a:t>
            </a:r>
            <a:endParaRPr lang="en-CA" sz="2400" dirty="0" smtClean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</a:endParaRPr>
          </a:p>
        </p:txBody>
      </p:sp>
      <p:sp>
        <p:nvSpPr>
          <p:cNvPr id="7" name="TextBox 13"/>
          <p:cNvSpPr txBox="1">
            <a:spLocks noChangeArrowheads="1"/>
          </p:cNvSpPr>
          <p:nvPr/>
        </p:nvSpPr>
        <p:spPr bwMode="auto">
          <a:xfrm>
            <a:off x="-76200" y="2691825"/>
            <a:ext cx="9296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0" dirty="0" smtClean="0">
                <a:solidFill>
                  <a:srgbClr val="333399"/>
                </a:solidFill>
                <a:latin typeface="Calibri"/>
              </a:rPr>
              <a:t>Overview of Ad Hoc Networks and Wi-Fi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73666" y="1219200"/>
            <a:ext cx="8763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/>
            </a:r>
            <a:b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</a:b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 pitchFamily="34" charset="0"/>
                <a:ea typeface="+mj-ea"/>
                <a:cs typeface="+mj-cs"/>
              </a:rPr>
              <a:t>Lectures 22-23</a:t>
            </a:r>
            <a:endParaRPr kumimoji="0" lang="en-CA" sz="2800" b="1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Medium Access Control Protocols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68636" y="1395412"/>
            <a:ext cx="8191500" cy="4495800"/>
          </a:xfrm>
          <a:prstGeom prst="rect">
            <a:avLst/>
          </a:prstGeom>
        </p:spPr>
        <p:txBody>
          <a:bodyPr/>
          <a:lstStyle/>
          <a:p>
            <a:pPr marL="1598613" lvl="3" indent="-227013" algn="ctr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400" kern="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5613" lvl="1" indent="-233363" algn="ctr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1400" kern="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1313" indent="-341313" algn="ctr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1400" kern="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1313" indent="-341313" algn="ctr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1400" kern="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8" name="Group 207"/>
          <p:cNvGrpSpPr/>
          <p:nvPr/>
        </p:nvGrpSpPr>
        <p:grpSpPr>
          <a:xfrm>
            <a:off x="365502" y="2012547"/>
            <a:ext cx="8245098" cy="3203978"/>
            <a:chOff x="365502" y="2012547"/>
            <a:chExt cx="8245098" cy="3203978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148013" y="2012547"/>
              <a:ext cx="2719387" cy="54133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MAC Protocols for Ad Hoc </a:t>
              </a:r>
            </a:p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Wireless Networks</a:t>
              </a:r>
            </a:p>
          </p:txBody>
        </p:sp>
        <p:sp>
          <p:nvSpPr>
            <p:cNvPr id="9" name="Rectangle 33"/>
            <p:cNvSpPr>
              <a:spLocks noChangeArrowheads="1"/>
            </p:cNvSpPr>
            <p:nvPr/>
          </p:nvSpPr>
          <p:spPr bwMode="auto">
            <a:xfrm>
              <a:off x="6019800" y="2984097"/>
              <a:ext cx="2590800" cy="669925"/>
            </a:xfrm>
            <a:prstGeom prst="rect">
              <a:avLst/>
            </a:prstGeom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Contention-based </a:t>
              </a:r>
              <a:r>
                <a:rPr lang="en-US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Protocols </a:t>
              </a:r>
            </a:p>
            <a:p>
              <a:pPr algn="ctr"/>
              <a:r>
                <a:rPr lang="en-US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with Scheduling Mechanisms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Line 34"/>
            <p:cNvSpPr>
              <a:spLocks noChangeShapeType="1"/>
            </p:cNvSpPr>
            <p:nvPr/>
          </p:nvSpPr>
          <p:spPr bwMode="auto">
            <a:xfrm>
              <a:off x="1785938" y="2730097"/>
              <a:ext cx="55292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Line 38"/>
            <p:cNvSpPr>
              <a:spLocks noChangeShapeType="1"/>
            </p:cNvSpPr>
            <p:nvPr/>
          </p:nvSpPr>
          <p:spPr bwMode="auto">
            <a:xfrm>
              <a:off x="4495800" y="2544360"/>
              <a:ext cx="0" cy="1857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Line 40"/>
            <p:cNvSpPr>
              <a:spLocks noChangeShapeType="1"/>
            </p:cNvSpPr>
            <p:nvPr/>
          </p:nvSpPr>
          <p:spPr bwMode="auto">
            <a:xfrm>
              <a:off x="7315200" y="2730097"/>
              <a:ext cx="0" cy="2428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4" name="Rectangle 30"/>
            <p:cNvSpPr>
              <a:spLocks noChangeArrowheads="1"/>
            </p:cNvSpPr>
            <p:nvPr/>
          </p:nvSpPr>
          <p:spPr bwMode="auto">
            <a:xfrm>
              <a:off x="508754" y="2988860"/>
              <a:ext cx="2584450" cy="655637"/>
            </a:xfrm>
            <a:prstGeom prst="rect">
              <a:avLst/>
            </a:prstGeom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Contention-based Protocols </a:t>
              </a:r>
            </a:p>
            <a:p>
              <a:pPr algn="ctr"/>
              <a:r>
                <a:rPr lang="en-US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with Reservation Mechanisms</a:t>
              </a:r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5" name="Line 39"/>
            <p:cNvSpPr>
              <a:spLocks noChangeShapeType="1"/>
            </p:cNvSpPr>
            <p:nvPr/>
          </p:nvSpPr>
          <p:spPr bwMode="auto">
            <a:xfrm>
              <a:off x="1776413" y="2730097"/>
              <a:ext cx="0" cy="257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6" name="Rectangle 44"/>
            <p:cNvSpPr>
              <a:spLocks noChangeArrowheads="1"/>
            </p:cNvSpPr>
            <p:nvPr/>
          </p:nvSpPr>
          <p:spPr bwMode="auto">
            <a:xfrm>
              <a:off x="365502" y="3988608"/>
              <a:ext cx="1233488" cy="45085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Synchronous</a:t>
              </a:r>
            </a:p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Protocols</a:t>
              </a:r>
            </a:p>
          </p:txBody>
        </p:sp>
        <p:sp>
          <p:nvSpPr>
            <p:cNvPr id="187" name="Rectangle 45"/>
            <p:cNvSpPr>
              <a:spLocks noChangeArrowheads="1"/>
            </p:cNvSpPr>
            <p:nvPr/>
          </p:nvSpPr>
          <p:spPr bwMode="auto">
            <a:xfrm>
              <a:off x="1905000" y="3982635"/>
              <a:ext cx="1233488" cy="45085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Asynchronous</a:t>
              </a:r>
            </a:p>
            <a:p>
              <a:pPr algn="ct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Protocols</a:t>
              </a:r>
            </a:p>
          </p:txBody>
        </p:sp>
        <p:sp>
          <p:nvSpPr>
            <p:cNvPr id="188" name="Line 64"/>
            <p:cNvSpPr>
              <a:spLocks noChangeShapeType="1"/>
            </p:cNvSpPr>
            <p:nvPr/>
          </p:nvSpPr>
          <p:spPr bwMode="auto">
            <a:xfrm>
              <a:off x="990600" y="3819122"/>
              <a:ext cx="15160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9" name="Line 65"/>
            <p:cNvSpPr>
              <a:spLocks noChangeShapeType="1"/>
            </p:cNvSpPr>
            <p:nvPr/>
          </p:nvSpPr>
          <p:spPr bwMode="auto">
            <a:xfrm>
              <a:off x="1752600" y="3650847"/>
              <a:ext cx="0" cy="155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0" name="Line 66"/>
            <p:cNvSpPr>
              <a:spLocks noChangeShapeType="1"/>
            </p:cNvSpPr>
            <p:nvPr/>
          </p:nvSpPr>
          <p:spPr bwMode="auto">
            <a:xfrm>
              <a:off x="990600" y="3819122"/>
              <a:ext cx="0" cy="157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1" name="Line 67"/>
            <p:cNvSpPr>
              <a:spLocks noChangeShapeType="1"/>
            </p:cNvSpPr>
            <p:nvPr/>
          </p:nvSpPr>
          <p:spPr bwMode="auto">
            <a:xfrm>
              <a:off x="2529483" y="3819122"/>
              <a:ext cx="0" cy="168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2" name="Group 191"/>
            <p:cNvGrpSpPr/>
            <p:nvPr/>
          </p:nvGrpSpPr>
          <p:grpSpPr>
            <a:xfrm>
              <a:off x="3352800" y="2743200"/>
              <a:ext cx="2744788" cy="2473325"/>
              <a:chOff x="228600" y="2734860"/>
              <a:chExt cx="2744788" cy="2473325"/>
            </a:xfrm>
          </p:grpSpPr>
          <p:sp>
            <p:nvSpPr>
              <p:cNvPr id="193" name="Rectangle 29"/>
              <p:cNvSpPr>
                <a:spLocks noChangeArrowheads="1"/>
              </p:cNvSpPr>
              <p:nvPr/>
            </p:nvSpPr>
            <p:spPr bwMode="auto">
              <a:xfrm>
                <a:off x="228600" y="2979335"/>
                <a:ext cx="2408238" cy="655637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sz="1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Contention-based Protocols</a:t>
                </a:r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4" name="Rectangle 42"/>
              <p:cNvSpPr>
                <a:spLocks noChangeArrowheads="1"/>
              </p:cNvSpPr>
              <p:nvPr/>
            </p:nvSpPr>
            <p:spPr bwMode="auto">
              <a:xfrm>
                <a:off x="228600" y="3965172"/>
                <a:ext cx="1233488" cy="450850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Sender-initiated</a:t>
                </a:r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Protocols</a:t>
                </a:r>
              </a:p>
            </p:txBody>
          </p:sp>
          <p:sp>
            <p:nvSpPr>
              <p:cNvPr id="195" name="Rectangle 43"/>
              <p:cNvSpPr>
                <a:spLocks noChangeArrowheads="1"/>
              </p:cNvSpPr>
              <p:nvPr/>
            </p:nvSpPr>
            <p:spPr bwMode="auto">
              <a:xfrm>
                <a:off x="1630363" y="3973110"/>
                <a:ext cx="1343025" cy="439737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Receiver-initiated</a:t>
                </a:r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Protocols</a:t>
                </a:r>
              </a:p>
            </p:txBody>
          </p:sp>
          <p:sp>
            <p:nvSpPr>
              <p:cNvPr id="196" name="Rectangle 46"/>
              <p:cNvSpPr>
                <a:spLocks noChangeArrowheads="1"/>
              </p:cNvSpPr>
              <p:nvPr/>
            </p:nvSpPr>
            <p:spPr bwMode="auto">
              <a:xfrm>
                <a:off x="228600" y="4747810"/>
                <a:ext cx="1233488" cy="450850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Single-channel</a:t>
                </a:r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Protocols</a:t>
                </a:r>
              </a:p>
            </p:txBody>
          </p:sp>
          <p:sp>
            <p:nvSpPr>
              <p:cNvPr id="197" name="Rectangle 47"/>
              <p:cNvSpPr>
                <a:spLocks noChangeArrowheads="1"/>
              </p:cNvSpPr>
              <p:nvPr/>
            </p:nvSpPr>
            <p:spPr bwMode="auto">
              <a:xfrm>
                <a:off x="1595438" y="4757335"/>
                <a:ext cx="1147762" cy="450850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Multi-channel</a:t>
                </a:r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Protocols</a:t>
                </a:r>
              </a:p>
            </p:txBody>
          </p:sp>
          <p:sp>
            <p:nvSpPr>
              <p:cNvPr id="198" name="Line 48"/>
              <p:cNvSpPr>
                <a:spLocks noChangeShapeType="1"/>
              </p:cNvSpPr>
              <p:nvPr/>
            </p:nvSpPr>
            <p:spPr bwMode="auto">
              <a:xfrm>
                <a:off x="852488" y="3800072"/>
                <a:ext cx="15160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9" name="Line 52"/>
              <p:cNvSpPr>
                <a:spLocks noChangeShapeType="1"/>
              </p:cNvSpPr>
              <p:nvPr/>
            </p:nvSpPr>
            <p:spPr bwMode="auto">
              <a:xfrm>
                <a:off x="1371600" y="2734860"/>
                <a:ext cx="0" cy="24288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0" name="Line 53"/>
              <p:cNvSpPr>
                <a:spLocks noChangeShapeType="1"/>
              </p:cNvSpPr>
              <p:nvPr/>
            </p:nvSpPr>
            <p:spPr bwMode="auto">
              <a:xfrm>
                <a:off x="1622425" y="3631797"/>
                <a:ext cx="0" cy="1555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1" name="Line 62"/>
              <p:cNvSpPr>
                <a:spLocks noChangeShapeType="1"/>
              </p:cNvSpPr>
              <p:nvPr/>
            </p:nvSpPr>
            <p:spPr bwMode="auto">
              <a:xfrm>
                <a:off x="852488" y="3800072"/>
                <a:ext cx="0" cy="1571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2" name="Line 63"/>
              <p:cNvSpPr>
                <a:spLocks noChangeShapeType="1"/>
              </p:cNvSpPr>
              <p:nvPr/>
            </p:nvSpPr>
            <p:spPr bwMode="auto">
              <a:xfrm>
                <a:off x="2368550" y="3800072"/>
                <a:ext cx="0" cy="1682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3" name="Line 68"/>
              <p:cNvSpPr>
                <a:spLocks noChangeShapeType="1"/>
              </p:cNvSpPr>
              <p:nvPr/>
            </p:nvSpPr>
            <p:spPr bwMode="auto">
              <a:xfrm>
                <a:off x="512763" y="4589060"/>
                <a:ext cx="15160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4" name="Line 69"/>
              <p:cNvSpPr>
                <a:spLocks noChangeShapeType="1"/>
              </p:cNvSpPr>
              <p:nvPr/>
            </p:nvSpPr>
            <p:spPr bwMode="auto">
              <a:xfrm>
                <a:off x="1282700" y="4420785"/>
                <a:ext cx="0" cy="1555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5" name="Line 70"/>
              <p:cNvSpPr>
                <a:spLocks noChangeShapeType="1"/>
              </p:cNvSpPr>
              <p:nvPr/>
            </p:nvSpPr>
            <p:spPr bwMode="auto">
              <a:xfrm>
                <a:off x="512763" y="4589060"/>
                <a:ext cx="0" cy="157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6" name="Line 71"/>
              <p:cNvSpPr>
                <a:spLocks noChangeShapeType="1"/>
              </p:cNvSpPr>
              <p:nvPr/>
            </p:nvSpPr>
            <p:spPr bwMode="auto">
              <a:xfrm>
                <a:off x="2028825" y="4589060"/>
                <a:ext cx="0" cy="1682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88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29895" r="39868" b="33895"/>
          <a:stretch/>
        </p:blipFill>
        <p:spPr bwMode="auto">
          <a:xfrm>
            <a:off x="2362200" y="4267200"/>
            <a:ext cx="4174754" cy="18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43579" r="39869" b="18737"/>
          <a:stretch/>
        </p:blipFill>
        <p:spPr bwMode="auto">
          <a:xfrm>
            <a:off x="2362200" y="1819225"/>
            <a:ext cx="4229100" cy="198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Medium Access Control Protocols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1447800"/>
            <a:ext cx="81915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Sender-initiated MAC protocol</a:t>
            </a: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Receiver-initiated MAC protocol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22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Power Control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>
              <a:xfrm>
                <a:off x="381000" y="1447800"/>
                <a:ext cx="8191500" cy="4495800"/>
              </a:xfrm>
              <a:prstGeom prst="rect">
                <a:avLst/>
              </a:prstGeom>
            </p:spPr>
            <p:txBody>
              <a:bodyPr/>
              <a:lstStyle/>
              <a:p>
                <a:pPr marL="341313" indent="-341313" eaLnBrk="0" hangingPunct="0">
                  <a:spcBef>
                    <a:spcPct val="20000"/>
                  </a:spcBef>
                  <a:buClr>
                    <a:srgbClr val="3333CC"/>
                  </a:buClr>
                  <a:buSzPct val="100000"/>
                  <a:buFont typeface="Arial" pitchFamily="34" charset="0"/>
                  <a:buChar char="•"/>
                  <a:defRPr/>
                </a:pPr>
                <a:r>
                  <a:rPr lang="en-US" sz="2400" kern="0" dirty="0" smtClean="0">
                    <a:solidFill>
                      <a:srgbClr val="000000"/>
                    </a:solidFill>
                    <a:latin typeface="Calibri" pitchFamily="34" charset="0"/>
                    <a:cs typeface="+mn-cs"/>
                  </a:rPr>
                  <a:t>Power control across all nodes in the network is part of MAC layer design</a:t>
                </a:r>
              </a:p>
              <a:p>
                <a:pPr marL="341313" indent="-341313" eaLnBrk="0" hangingPunct="0">
                  <a:spcBef>
                    <a:spcPct val="20000"/>
                  </a:spcBef>
                  <a:buClr>
                    <a:srgbClr val="3333CC"/>
                  </a:buClr>
                  <a:buSzPct val="100000"/>
                  <a:buFont typeface="Arial" pitchFamily="34" charset="0"/>
                  <a:buChar char="•"/>
                  <a:defRPr/>
                </a:pPr>
                <a:r>
                  <a:rPr lang="en-US" sz="2400" kern="0" dirty="0" smtClean="0">
                    <a:solidFill>
                      <a:srgbClr val="000000"/>
                    </a:solidFill>
                    <a:latin typeface="Calibri" pitchFamily="34" charset="0"/>
                    <a:cs typeface="+mn-cs"/>
                  </a:rPr>
                  <a:t>The main role is to ensure SINR targets for all links</a:t>
                </a:r>
              </a:p>
              <a:p>
                <a:pPr marL="341313" indent="-341313" eaLnBrk="0" hangingPunct="0">
                  <a:spcBef>
                    <a:spcPct val="20000"/>
                  </a:spcBef>
                  <a:buClr>
                    <a:srgbClr val="3333CC"/>
                  </a:buClr>
                  <a:buSzPct val="100000"/>
                  <a:buFont typeface="Arial" pitchFamily="34" charset="0"/>
                  <a:buChar char="•"/>
                  <a:defRPr/>
                </a:pPr>
                <a:r>
                  <a:rPr lang="en-US" sz="2400" kern="0" dirty="0" smtClean="0">
                    <a:solidFill>
                      <a:srgbClr val="000000"/>
                    </a:solidFill>
                    <a:latin typeface="Calibri" pitchFamily="34" charset="0"/>
                    <a:cs typeface="+mn-cs"/>
                  </a:rPr>
                  <a:t>It is often impossible to meet the SINR constraints</a:t>
                </a:r>
              </a:p>
              <a:p>
                <a:pPr marL="455613" lvl="1" indent="-233363" eaLnBrk="0" hangingPunct="0">
                  <a:spcBef>
                    <a:spcPct val="20000"/>
                  </a:spcBef>
                  <a:buClr>
                    <a:srgbClr val="3333CC"/>
                  </a:buClr>
                  <a:buSzPct val="70000"/>
                  <a:buFont typeface="Courier New" pitchFamily="49" charset="0"/>
                  <a:buChar char="o"/>
                  <a:defRPr/>
                </a:pPr>
                <a:r>
                  <a:rPr lang="en-US" sz="2000" kern="0" dirty="0" smtClean="0">
                    <a:solidFill>
                      <a:srgbClr val="000000"/>
                    </a:solidFill>
                    <a:latin typeface="Calibri" pitchFamily="34" charset="0"/>
                    <a:cs typeface="Times" pitchFamily="18" charset="0"/>
                  </a:rPr>
                  <a:t>Large number of interferers</a:t>
                </a:r>
              </a:p>
              <a:p>
                <a:pPr marL="455613" lvl="1" indent="-233363" eaLnBrk="0" hangingPunct="0">
                  <a:spcBef>
                    <a:spcPct val="20000"/>
                  </a:spcBef>
                  <a:buClr>
                    <a:srgbClr val="3333CC"/>
                  </a:buClr>
                  <a:buSzPct val="70000"/>
                  <a:buFont typeface="Courier New" pitchFamily="49" charset="0"/>
                  <a:buChar char="o"/>
                  <a:defRPr/>
                </a:pPr>
                <a:r>
                  <a:rPr lang="en-US" sz="2000" kern="0" dirty="0" smtClean="0">
                    <a:solidFill>
                      <a:srgbClr val="000000"/>
                    </a:solidFill>
                    <a:latin typeface="Calibri" pitchFamily="34" charset="0"/>
                    <a:cs typeface="Times" pitchFamily="18" charset="0"/>
                  </a:rPr>
                  <a:t>Range of channels gains associated with all signals in the network</a:t>
                </a:r>
                <a:endParaRPr lang="en-US" sz="2000" kern="0" dirty="0">
                  <a:solidFill>
                    <a:srgbClr val="000000"/>
                  </a:solidFill>
                  <a:latin typeface="Calibri" pitchFamily="34" charset="0"/>
                  <a:cs typeface="Times" pitchFamily="18" charset="0"/>
                </a:endParaRPr>
              </a:p>
              <a:p>
                <a:pPr marL="341313" indent="-341313" eaLnBrk="0" hangingPunct="0">
                  <a:spcBef>
                    <a:spcPct val="20000"/>
                  </a:spcBef>
                  <a:buClr>
                    <a:srgbClr val="3333CC"/>
                  </a:buClr>
                  <a:buSzPct val="100000"/>
                  <a:buFont typeface="Arial" pitchFamily="34" charset="0"/>
                  <a:buChar char="•"/>
                  <a:defRPr/>
                </a:pPr>
                <a:r>
                  <a:rPr lang="en-US" sz="2400" kern="0" dirty="0" smtClean="0">
                    <a:solidFill>
                      <a:srgbClr val="000000"/>
                    </a:solidFill>
                    <a:latin typeface="Calibri" pitchFamily="34" charset="0"/>
                    <a:cs typeface="+mn-cs"/>
                  </a:rPr>
                  <a:t>A distributed iterative power control algorithm </a:t>
                </a:r>
              </a:p>
              <a:p>
                <a:pPr marL="455613" lvl="1" indent="-233363" eaLnBrk="0" hangingPunct="0">
                  <a:spcBef>
                    <a:spcPct val="20000"/>
                  </a:spcBef>
                  <a:buClr>
                    <a:srgbClr val="3333CC"/>
                  </a:buClr>
                  <a:buSzPct val="70000"/>
                  <a:buFont typeface="Courier New" pitchFamily="49" charset="0"/>
                  <a:buChar char="o"/>
                  <a:defRPr/>
                </a:pPr>
                <a:r>
                  <a:rPr lang="en-US" sz="2000" kern="0" dirty="0" smtClean="0">
                    <a:solidFill>
                      <a:srgbClr val="000000"/>
                    </a:solidFill>
                    <a:latin typeface="Calibri" pitchFamily="34" charset="0"/>
                    <a:cs typeface="Times" pitchFamily="18" charset="0"/>
                  </a:rPr>
                  <a:t>Fixed channel gains are considered</a:t>
                </a:r>
              </a:p>
              <a:p>
                <a:pPr marL="455613" lvl="1" indent="-233363" eaLnBrk="0" hangingPunct="0">
                  <a:spcBef>
                    <a:spcPct val="20000"/>
                  </a:spcBef>
                  <a:buClr>
                    <a:srgbClr val="3333CC"/>
                  </a:buClr>
                  <a:buSzPct val="70000"/>
                  <a:buFont typeface="Courier New" pitchFamily="49" charset="0"/>
                  <a:buChar char="o"/>
                  <a:defRPr/>
                </a:pPr>
                <a:r>
                  <a:rPr lang="en-US" sz="2000" kern="0" dirty="0" smtClean="0">
                    <a:solidFill>
                      <a:srgbClr val="000000"/>
                    </a:solidFill>
                    <a:latin typeface="Calibri" pitchFamily="34" charset="0"/>
                    <a:cs typeface="Times" pitchFamily="18" charset="0"/>
                  </a:rPr>
                  <a:t>The transmitter link </a:t>
                </a:r>
                <a14:m>
                  <m:oMath xmlns:m="http://schemas.openxmlformats.org/officeDocument/2006/math">
                    <m:r>
                      <a:rPr lang="en-US" sz="2000" i="1" kern="0" dirty="0" smtClean="0">
                        <a:solidFill>
                          <a:srgbClr val="000000"/>
                        </a:solidFill>
                        <a:latin typeface="Cambria Math"/>
                        <a:cs typeface="Times" pitchFamily="18" charset="0"/>
                      </a:rPr>
                      <m:t>𝑘</m:t>
                    </m:r>
                  </m:oMath>
                </a14:m>
                <a:r>
                  <a:rPr lang="en-US" sz="2000" i="1" kern="0" dirty="0" smtClean="0">
                    <a:solidFill>
                      <a:srgbClr val="000000"/>
                    </a:solidFill>
                    <a:latin typeface="Calibri" pitchFamily="34" charset="0"/>
                    <a:cs typeface="Times" pitchFamily="18" charset="0"/>
                  </a:rPr>
                  <a:t> </a:t>
                </a:r>
                <a:r>
                  <a:rPr lang="en-US" sz="2000" kern="0" dirty="0" smtClean="0">
                    <a:solidFill>
                      <a:srgbClr val="000000"/>
                    </a:solidFill>
                    <a:latin typeface="Calibri" pitchFamily="34" charset="0"/>
                    <a:cs typeface="Times" pitchFamily="18" charset="0"/>
                  </a:rPr>
                  <a:t>updates its transmit power at time </a:t>
                </a:r>
                <a14:m>
                  <m:oMath xmlns:m="http://schemas.openxmlformats.org/officeDocument/2006/math">
                    <m:r>
                      <a:rPr lang="en-US" sz="2000" i="1" kern="0" dirty="0" smtClean="0">
                        <a:solidFill>
                          <a:srgbClr val="000000"/>
                        </a:solidFill>
                        <a:latin typeface="Cambria Math"/>
                        <a:cs typeface="Times" pitchFamily="18" charset="0"/>
                      </a:rPr>
                      <m:t>𝑖</m:t>
                    </m:r>
                    <m:r>
                      <a:rPr lang="en-US" sz="2000" i="1" kern="0" dirty="0" smtClean="0">
                        <a:solidFill>
                          <a:srgbClr val="000000"/>
                        </a:solidFill>
                        <a:latin typeface="Cambria Math"/>
                        <a:cs typeface="Times" pitchFamily="18" charset="0"/>
                      </a:rPr>
                      <m:t>+1</m:t>
                    </m:r>
                  </m:oMath>
                </a14:m>
                <a:r>
                  <a:rPr lang="en-US" sz="2000" kern="0" dirty="0" smtClean="0">
                    <a:solidFill>
                      <a:srgbClr val="000000"/>
                    </a:solidFill>
                    <a:latin typeface="Calibri" pitchFamily="34" charset="0"/>
                    <a:cs typeface="Times" pitchFamily="18" charset="0"/>
                  </a:rPr>
                  <a:t> </a:t>
                </a:r>
              </a:p>
              <a:p>
                <a:pPr marL="455613" lvl="1" indent="-233363" eaLnBrk="0" hangingPunct="0">
                  <a:spcBef>
                    <a:spcPct val="20000"/>
                  </a:spcBef>
                  <a:buClr>
                    <a:srgbClr val="3333CC"/>
                  </a:buClr>
                  <a:buSzPct val="70000"/>
                  <a:buFont typeface="Courier New" pitchFamily="49" charset="0"/>
                  <a:buChar char="o"/>
                  <a:defRPr/>
                </a:pPr>
                <a:endParaRPr lang="en-US" sz="2000" kern="0" dirty="0" smtClean="0">
                  <a:solidFill>
                    <a:srgbClr val="000000"/>
                  </a:solidFill>
                  <a:latin typeface="Calibri" pitchFamily="34" charset="0"/>
                  <a:cs typeface="Times" pitchFamily="18" charset="0"/>
                </a:endParaRPr>
              </a:p>
              <a:p>
                <a:pPr marL="222250" lvl="1" eaLnBrk="0" hangingPunct="0">
                  <a:spcBef>
                    <a:spcPct val="20000"/>
                  </a:spcBef>
                  <a:buClr>
                    <a:srgbClr val="3333CC"/>
                  </a:buClr>
                  <a:buSzPct val="70000"/>
                  <a:defRPr/>
                </a:pPr>
                <a:endParaRPr lang="en-US" sz="2000" kern="0" dirty="0" smtClean="0">
                  <a:solidFill>
                    <a:srgbClr val="000000"/>
                  </a:solidFill>
                  <a:latin typeface="Calibri" pitchFamily="34" charset="0"/>
                  <a:cs typeface="Times" pitchFamily="18" charset="0"/>
                </a:endParaRPr>
              </a:p>
              <a:p>
                <a:pPr marL="341313" indent="-341313" eaLnBrk="0" hangingPunct="0">
                  <a:spcBef>
                    <a:spcPct val="20000"/>
                  </a:spcBef>
                  <a:buClr>
                    <a:srgbClr val="3333CC"/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en-US" sz="2400" kern="0" dirty="0" smtClean="0">
                  <a:solidFill>
                    <a:srgbClr val="000000"/>
                  </a:solidFill>
                  <a:latin typeface="Calibri" pitchFamily="34" charset="0"/>
                  <a:cs typeface="+mn-cs"/>
                </a:endParaRPr>
              </a:p>
              <a:p>
                <a:pPr marL="341313" indent="-341313" eaLnBrk="0" hangingPunct="0">
                  <a:spcBef>
                    <a:spcPct val="20000"/>
                  </a:spcBef>
                  <a:buClr>
                    <a:srgbClr val="3333CC"/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en-US" sz="2400" kern="0" dirty="0" smtClean="0">
                  <a:solidFill>
                    <a:srgbClr val="000000"/>
                  </a:solidFill>
                  <a:latin typeface="Calibri" pitchFamily="34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47800"/>
                <a:ext cx="8191500" cy="4495800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l="-1042" t="-10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2" y="5148750"/>
            <a:ext cx="3505198" cy="997034"/>
          </a:xfrm>
          <a:prstGeom prst="rect">
            <a:avLst/>
          </a:prstGeom>
          <a:noFill/>
          <a:ln w="38100">
            <a:solidFill>
              <a:srgbClr val="33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42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hase combining Schem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210" y="1714500"/>
            <a:ext cx="455859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cremental Redundancy Scheme[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962400"/>
            <a:ext cx="4989000" cy="210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Automatic Repeat Request (ARQ)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8600" y="1540789"/>
            <a:ext cx="4191000" cy="4174211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185738" lvl="1" indent="-185738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</a:rPr>
              <a:t> Access 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layer is responsible </a:t>
            </a: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</a:rPr>
              <a:t>for </a:t>
            </a:r>
            <a:r>
              <a:rPr lang="en-US" sz="2000" b="1" kern="0" dirty="0" smtClean="0">
                <a:solidFill>
                  <a:srgbClr val="000000"/>
                </a:solidFill>
                <a:latin typeface="Calibri" pitchFamily="34" charset="0"/>
              </a:rPr>
              <a:t>retrans</a:t>
            </a:r>
            <a:r>
              <a:rPr lang="en-US" sz="2000" b="1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mission</a:t>
            </a: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 of packets received in errors.</a:t>
            </a:r>
          </a:p>
          <a:p>
            <a:pPr marL="185738" lvl="1" indent="-185738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8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185738" lvl="1" indent="-185738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Receiver informs the transmitter about corrupted packet (</a:t>
            </a:r>
            <a:r>
              <a:rPr lang="en-US" sz="2000" b="1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NACK</a:t>
            </a: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).</a:t>
            </a:r>
          </a:p>
          <a:p>
            <a:pPr marL="185738" lvl="1" indent="-185738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8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185738" lvl="1" indent="-185738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Standard ARQ:</a:t>
            </a: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 retransmitting the original packet</a:t>
            </a:r>
          </a:p>
          <a:p>
            <a:pPr marL="185738" lvl="1" indent="-185738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8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185738" lvl="1" indent="-185738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ARQ with incremental redundancy</a:t>
            </a: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: transmitting some additional coded bits to provide a stronger error correction capability</a:t>
            </a:r>
            <a:endParaRPr lang="en-US" sz="2000" kern="0" dirty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185738" lvl="1" indent="-185738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185738" lvl="1" indent="-185738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927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Routing Protocols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1447800"/>
            <a:ext cx="81915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08754" y="3529389"/>
            <a:ext cx="8101846" cy="2414211"/>
            <a:chOff x="508754" y="2012547"/>
            <a:chExt cx="8101846" cy="2414211"/>
          </a:xfrm>
        </p:grpSpPr>
        <p:grpSp>
          <p:nvGrpSpPr>
            <p:cNvPr id="5" name="Group 4"/>
            <p:cNvGrpSpPr/>
            <p:nvPr/>
          </p:nvGrpSpPr>
          <p:grpSpPr>
            <a:xfrm>
              <a:off x="508754" y="2012547"/>
              <a:ext cx="8101846" cy="2414211"/>
              <a:chOff x="508754" y="2012547"/>
              <a:chExt cx="8101846" cy="2414211"/>
            </a:xfrm>
          </p:grpSpPr>
          <p:sp>
            <p:nvSpPr>
              <p:cNvPr id="6" name="Rectangle 5"/>
              <p:cNvSpPr>
                <a:spLocks noChangeArrowheads="1"/>
              </p:cNvSpPr>
              <p:nvPr/>
            </p:nvSpPr>
            <p:spPr bwMode="auto">
              <a:xfrm>
                <a:off x="3148013" y="2012547"/>
                <a:ext cx="2719387" cy="54133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sz="1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Routing 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Protocols for Ad Hoc </a:t>
                </a:r>
              </a:p>
              <a:p>
                <a:pPr algn="ctr"/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Wireless Networks</a:t>
                </a:r>
              </a:p>
            </p:txBody>
          </p:sp>
          <p:sp>
            <p:nvSpPr>
              <p:cNvPr id="7" name="Rectangle 33"/>
              <p:cNvSpPr>
                <a:spLocks noChangeArrowheads="1"/>
              </p:cNvSpPr>
              <p:nvPr/>
            </p:nvSpPr>
            <p:spPr bwMode="auto">
              <a:xfrm>
                <a:off x="6019800" y="2984097"/>
                <a:ext cx="2590800" cy="669925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sz="1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Reactive / On-demand</a:t>
                </a:r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" name="Line 34"/>
              <p:cNvSpPr>
                <a:spLocks noChangeShapeType="1"/>
              </p:cNvSpPr>
              <p:nvPr/>
            </p:nvSpPr>
            <p:spPr bwMode="auto">
              <a:xfrm>
                <a:off x="1785938" y="2730097"/>
                <a:ext cx="55292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" name="Line 38"/>
              <p:cNvSpPr>
                <a:spLocks noChangeShapeType="1"/>
              </p:cNvSpPr>
              <p:nvPr/>
            </p:nvSpPr>
            <p:spPr bwMode="auto">
              <a:xfrm>
                <a:off x="4495800" y="2544360"/>
                <a:ext cx="0" cy="1857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" name="Line 40"/>
              <p:cNvSpPr>
                <a:spLocks noChangeShapeType="1"/>
              </p:cNvSpPr>
              <p:nvPr/>
            </p:nvSpPr>
            <p:spPr bwMode="auto">
              <a:xfrm>
                <a:off x="7315200" y="2730097"/>
                <a:ext cx="0" cy="2428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Rectangle 30"/>
              <p:cNvSpPr>
                <a:spLocks noChangeArrowheads="1"/>
              </p:cNvSpPr>
              <p:nvPr/>
            </p:nvSpPr>
            <p:spPr bwMode="auto">
              <a:xfrm>
                <a:off x="508754" y="2988860"/>
                <a:ext cx="2584450" cy="655637"/>
              </a:xfrm>
              <a:prstGeom prst="rect">
                <a:avLst/>
              </a:prstGeom>
              <a:ln>
                <a:solidFill>
                  <a:schemeClr val="tx1"/>
                </a:solidFill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/>
                <a:r>
                  <a:rPr lang="en-US" sz="1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Flooding</a:t>
                </a:r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" name="Line 39"/>
              <p:cNvSpPr>
                <a:spLocks noChangeShapeType="1"/>
              </p:cNvSpPr>
              <p:nvPr/>
            </p:nvSpPr>
            <p:spPr bwMode="auto">
              <a:xfrm>
                <a:off x="1776413" y="2730097"/>
                <a:ext cx="0" cy="257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US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" name="Rectangle 44"/>
              <p:cNvSpPr>
                <a:spLocks noChangeArrowheads="1"/>
              </p:cNvSpPr>
              <p:nvPr/>
            </p:nvSpPr>
            <p:spPr bwMode="auto">
              <a:xfrm>
                <a:off x="2486024" y="3975908"/>
                <a:ext cx="1233488" cy="450850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Centralized</a:t>
                </a:r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3109912" y="2743200"/>
                <a:ext cx="3519488" cy="1681162"/>
                <a:chOff x="-14288" y="2734860"/>
                <a:chExt cx="3519488" cy="1681162"/>
              </a:xfrm>
            </p:grpSpPr>
            <p:sp>
              <p:nvSpPr>
                <p:cNvPr id="20" name="Rectangle 29"/>
                <p:cNvSpPr>
                  <a:spLocks noChangeArrowheads="1"/>
                </p:cNvSpPr>
                <p:nvPr/>
              </p:nvSpPr>
              <p:spPr bwMode="auto">
                <a:xfrm>
                  <a:off x="228600" y="2979335"/>
                  <a:ext cx="2408238" cy="65563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/>
                  <a:tailEnd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/>
                  <a:r>
                    <a:rPr lang="en-US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Proactive / Table-driven</a:t>
                  </a:r>
                  <a:endParaRPr 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" name="Rectangle 42"/>
                <p:cNvSpPr>
                  <a:spLocks noChangeArrowheads="1"/>
                </p:cNvSpPr>
                <p:nvPr/>
              </p:nvSpPr>
              <p:spPr bwMode="auto">
                <a:xfrm>
                  <a:off x="760412" y="3965172"/>
                  <a:ext cx="1233488" cy="450850"/>
                </a:xfrm>
                <a:prstGeom prst="rect">
                  <a:avLst/>
                </a:prstGeom>
                <a:solidFill>
                  <a:srgbClr val="CCFF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Source-driven</a:t>
                  </a:r>
                  <a:endParaRPr 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" name="Rectangle 43"/>
                <p:cNvSpPr>
                  <a:spLocks noChangeArrowheads="1"/>
                </p:cNvSpPr>
                <p:nvPr/>
              </p:nvSpPr>
              <p:spPr bwMode="auto">
                <a:xfrm>
                  <a:off x="2162175" y="3973110"/>
                  <a:ext cx="1343025" cy="439737"/>
                </a:xfrm>
                <a:prstGeom prst="rect">
                  <a:avLst/>
                </a:prstGeom>
                <a:solidFill>
                  <a:srgbClr val="CCFF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sz="1400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Distributed</a:t>
                  </a:r>
                  <a:endParaRPr lang="en-US" sz="1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" name="Line 48"/>
                <p:cNvSpPr>
                  <a:spLocks noChangeShapeType="1"/>
                </p:cNvSpPr>
                <p:nvPr/>
              </p:nvSpPr>
              <p:spPr bwMode="auto">
                <a:xfrm>
                  <a:off x="-14288" y="3800072"/>
                  <a:ext cx="291465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/>
                  <a:endParaRPr lang="en-US" sz="14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" name="Line 52"/>
                <p:cNvSpPr>
                  <a:spLocks noChangeShapeType="1"/>
                </p:cNvSpPr>
                <p:nvPr/>
              </p:nvSpPr>
              <p:spPr bwMode="auto">
                <a:xfrm>
                  <a:off x="1371600" y="2734860"/>
                  <a:ext cx="0" cy="24288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/>
                  <a:endParaRPr lang="en-US" sz="14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7" name="Line 53"/>
                <p:cNvSpPr>
                  <a:spLocks noChangeShapeType="1"/>
                </p:cNvSpPr>
                <p:nvPr/>
              </p:nvSpPr>
              <p:spPr bwMode="auto">
                <a:xfrm>
                  <a:off x="1384300" y="3631797"/>
                  <a:ext cx="0" cy="1555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/>
                  <a:endParaRPr lang="en-US" sz="14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Line 62"/>
                <p:cNvSpPr>
                  <a:spLocks noChangeShapeType="1"/>
                </p:cNvSpPr>
                <p:nvPr/>
              </p:nvSpPr>
              <p:spPr bwMode="auto">
                <a:xfrm>
                  <a:off x="1384300" y="3800072"/>
                  <a:ext cx="0" cy="15716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/>
                  <a:endParaRPr lang="en-US" sz="14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" name="Line 63"/>
                <p:cNvSpPr>
                  <a:spLocks noChangeShapeType="1"/>
                </p:cNvSpPr>
                <p:nvPr/>
              </p:nvSpPr>
              <p:spPr bwMode="auto">
                <a:xfrm>
                  <a:off x="2900362" y="3800072"/>
                  <a:ext cx="0" cy="16827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/>
                  <a:endParaRPr lang="en-US" sz="14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4" name="Line 63"/>
            <p:cNvSpPr>
              <a:spLocks noChangeShapeType="1"/>
            </p:cNvSpPr>
            <p:nvPr/>
          </p:nvSpPr>
          <p:spPr bwMode="auto">
            <a:xfrm>
              <a:off x="3124200" y="3797300"/>
              <a:ext cx="0" cy="168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533400" y="1600200"/>
            <a:ext cx="8191500" cy="4495800"/>
          </a:xfrm>
          <a:prstGeom prst="rect">
            <a:avLst/>
          </a:prstGeom>
        </p:spPr>
        <p:txBody>
          <a:bodyPr/>
          <a:lstStyle/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The routing protocol in an ad hoc wireless network is a significant design challenge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No distinction between routers and nodes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No external network setup: “Self-configuring”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Node mobility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222250" lvl="1" eaLnBrk="0" hangingPunct="0">
              <a:spcBef>
                <a:spcPct val="20000"/>
              </a:spcBef>
              <a:buClr>
                <a:srgbClr val="3333CC"/>
              </a:buClr>
              <a:buSzPct val="70000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90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Routing Protocols-Flooding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1295400"/>
            <a:ext cx="81915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222250" lvl="1" eaLnBrk="0" hangingPunct="0">
              <a:spcBef>
                <a:spcPct val="20000"/>
              </a:spcBef>
              <a:buClr>
                <a:srgbClr val="3333CC"/>
              </a:buClr>
              <a:buSzPct val="70000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03462" y="1593850"/>
            <a:ext cx="3839938" cy="1911350"/>
            <a:chOff x="325664" y="2813050"/>
            <a:chExt cx="5084536" cy="2495550"/>
          </a:xfrm>
        </p:grpSpPr>
        <p:grpSp>
          <p:nvGrpSpPr>
            <p:cNvPr id="7" name="Group 6"/>
            <p:cNvGrpSpPr/>
            <p:nvPr/>
          </p:nvGrpSpPr>
          <p:grpSpPr>
            <a:xfrm>
              <a:off x="325664" y="2813050"/>
              <a:ext cx="5084536" cy="2495550"/>
              <a:chOff x="325664" y="2813050"/>
              <a:chExt cx="5084536" cy="2495550"/>
            </a:xfrm>
          </p:grpSpPr>
          <p:pic>
            <p:nvPicPr>
              <p:cNvPr id="11267" name="Picture 3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41" t="44834" r="23958" b="22500"/>
              <a:stretch/>
            </p:blipFill>
            <p:spPr bwMode="auto">
              <a:xfrm>
                <a:off x="325664" y="2819400"/>
                <a:ext cx="5059680" cy="2489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42" t="44666" r="26770" b="48167"/>
              <a:stretch/>
            </p:blipFill>
            <p:spPr bwMode="auto">
              <a:xfrm>
                <a:off x="4787901" y="2819400"/>
                <a:ext cx="622299" cy="1371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42" t="44666" r="26770" b="48167"/>
              <a:stretch/>
            </p:blipFill>
            <p:spPr bwMode="auto">
              <a:xfrm>
                <a:off x="5181600" y="4749800"/>
                <a:ext cx="228600" cy="533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68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2813050"/>
                <a:ext cx="1162050" cy="5270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42" t="44666" r="26770" b="48167"/>
            <a:stretch/>
          </p:blipFill>
          <p:spPr bwMode="auto">
            <a:xfrm>
              <a:off x="4660900" y="3657600"/>
              <a:ext cx="622299" cy="31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4584420" y="1603436"/>
            <a:ext cx="3873780" cy="1901764"/>
            <a:chOff x="3225800" y="3352800"/>
            <a:chExt cx="4902200" cy="2406650"/>
          </a:xfrm>
        </p:grpSpPr>
        <p:pic>
          <p:nvPicPr>
            <p:cNvPr id="11269" name="Picture 5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12" t="24000" r="24479" b="44500"/>
            <a:stretch/>
          </p:blipFill>
          <p:spPr bwMode="auto">
            <a:xfrm>
              <a:off x="3225800" y="3359150"/>
              <a:ext cx="4902200" cy="2400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2"/>
            <p:cNvGrpSpPr/>
            <p:nvPr/>
          </p:nvGrpSpPr>
          <p:grpSpPr>
            <a:xfrm>
              <a:off x="7458666" y="3352800"/>
              <a:ext cx="669334" cy="1388696"/>
              <a:chOff x="7458666" y="3352800"/>
              <a:chExt cx="669334" cy="1388696"/>
            </a:xfrm>
          </p:grpSpPr>
          <p:pic>
            <p:nvPicPr>
              <p:cNvPr id="18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42" t="44666" r="26770" b="48167"/>
              <a:stretch/>
            </p:blipFill>
            <p:spPr bwMode="auto">
              <a:xfrm>
                <a:off x="7658028" y="3352800"/>
                <a:ext cx="469972" cy="1388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42" t="44666" r="26770" b="48167"/>
              <a:stretch/>
            </p:blipFill>
            <p:spPr bwMode="auto">
              <a:xfrm>
                <a:off x="7458666" y="4186153"/>
                <a:ext cx="469972" cy="238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7" name="Group 16"/>
          <p:cNvGrpSpPr/>
          <p:nvPr/>
        </p:nvGrpSpPr>
        <p:grpSpPr>
          <a:xfrm>
            <a:off x="4586866" y="3733800"/>
            <a:ext cx="3871334" cy="1895474"/>
            <a:chOff x="2477531" y="3640504"/>
            <a:chExt cx="4913869" cy="2405918"/>
          </a:xfrm>
        </p:grpSpPr>
        <p:pic>
          <p:nvPicPr>
            <p:cNvPr id="11271" name="Picture 7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1" t="37167" r="24271" b="31417"/>
            <a:stretch/>
          </p:blipFill>
          <p:spPr bwMode="auto">
            <a:xfrm>
              <a:off x="2477531" y="3652472"/>
              <a:ext cx="4902200" cy="2393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" name="Group 24"/>
            <p:cNvGrpSpPr/>
            <p:nvPr/>
          </p:nvGrpSpPr>
          <p:grpSpPr>
            <a:xfrm>
              <a:off x="6722066" y="3640504"/>
              <a:ext cx="669334" cy="1388696"/>
              <a:chOff x="7458666" y="3352800"/>
              <a:chExt cx="669334" cy="1388696"/>
            </a:xfrm>
          </p:grpSpPr>
          <p:pic>
            <p:nvPicPr>
              <p:cNvPr id="26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42" t="44666" r="26770" b="48167"/>
              <a:stretch/>
            </p:blipFill>
            <p:spPr bwMode="auto">
              <a:xfrm>
                <a:off x="7658028" y="3352800"/>
                <a:ext cx="469972" cy="1388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2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42" t="44666" r="26770" b="48167"/>
              <a:stretch/>
            </p:blipFill>
            <p:spPr bwMode="auto">
              <a:xfrm>
                <a:off x="7458666" y="4186153"/>
                <a:ext cx="469972" cy="238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0" name="Group 19"/>
          <p:cNvGrpSpPr/>
          <p:nvPr/>
        </p:nvGrpSpPr>
        <p:grpSpPr>
          <a:xfrm>
            <a:off x="515934" y="3715048"/>
            <a:ext cx="3827466" cy="1923752"/>
            <a:chOff x="515934" y="3715048"/>
            <a:chExt cx="3827466" cy="1923752"/>
          </a:xfrm>
        </p:grpSpPr>
        <p:grpSp>
          <p:nvGrpSpPr>
            <p:cNvPr id="16" name="Group 15"/>
            <p:cNvGrpSpPr/>
            <p:nvPr/>
          </p:nvGrpSpPr>
          <p:grpSpPr>
            <a:xfrm>
              <a:off x="515934" y="3715048"/>
              <a:ext cx="3827466" cy="1923752"/>
              <a:chOff x="2120900" y="3352800"/>
              <a:chExt cx="4965700" cy="2495848"/>
            </a:xfrm>
          </p:grpSpPr>
          <p:pic>
            <p:nvPicPr>
              <p:cNvPr id="11270" name="Picture 6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16" t="30617" r="24167" b="36862"/>
              <a:stretch/>
            </p:blipFill>
            <p:spPr bwMode="auto">
              <a:xfrm>
                <a:off x="2120900" y="3370476"/>
                <a:ext cx="4927600" cy="24781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1" name="Group 20"/>
              <p:cNvGrpSpPr/>
              <p:nvPr/>
            </p:nvGrpSpPr>
            <p:grpSpPr>
              <a:xfrm>
                <a:off x="6417266" y="3352800"/>
                <a:ext cx="669334" cy="1388696"/>
                <a:chOff x="7458666" y="3352800"/>
                <a:chExt cx="669334" cy="1388696"/>
              </a:xfrm>
            </p:grpSpPr>
            <p:pic>
              <p:nvPicPr>
                <p:cNvPr id="22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042" t="44666" r="26770" b="48167"/>
                <a:stretch/>
              </p:blipFill>
              <p:spPr bwMode="auto">
                <a:xfrm>
                  <a:off x="7658028" y="3352800"/>
                  <a:ext cx="469972" cy="13886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3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042" t="44666" r="26770" b="48167"/>
                <a:stretch/>
              </p:blipFill>
              <p:spPr bwMode="auto">
                <a:xfrm>
                  <a:off x="7458666" y="4186153"/>
                  <a:ext cx="469972" cy="2383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32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42" t="44666" r="26770" b="48167"/>
            <a:stretch/>
          </p:blipFill>
          <p:spPr bwMode="auto">
            <a:xfrm flipV="1">
              <a:off x="4197386" y="5197714"/>
              <a:ext cx="116647" cy="366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704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Routing – Flooding Protocol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1295400"/>
            <a:ext cx="81915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222250" lvl="1" eaLnBrk="0" hangingPunct="0">
              <a:spcBef>
                <a:spcPct val="20000"/>
              </a:spcBef>
              <a:buClr>
                <a:srgbClr val="3333CC"/>
              </a:buClr>
              <a:buSzPct val="70000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81000" y="1447800"/>
            <a:ext cx="56388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Advantages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Simplicity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Robust to changing network topology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Requires little routing overhead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</a:rPr>
              <a:t>Disadvantages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Multiple copies of the same packet traverse through the network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Wasting bandwidth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Wasting battery power</a:t>
            </a: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2" t="34001" r="15104" b="15999"/>
          <a:stretch/>
        </p:blipFill>
        <p:spPr bwMode="auto">
          <a:xfrm>
            <a:off x="5867400" y="1676400"/>
            <a:ext cx="24511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056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Routing </a:t>
            </a:r>
            <a:r>
              <a:rPr lang="en-US" sz="3200" dirty="0">
                <a:solidFill>
                  <a:srgbClr val="333399"/>
                </a:solidFill>
                <a:latin typeface="Calibri" pitchFamily="34" charset="0"/>
              </a:rPr>
              <a:t>– Proactive Protocols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1447800"/>
            <a:ext cx="81915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Proactive protocols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</a:rPr>
              <a:t>Determine routes independent 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of traffic </a:t>
            </a: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</a:rPr>
              <a:t>pattern</a:t>
            </a: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Collect information about channel conditions and network topology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Compute routing tables for all the nodes in the network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Update routing tables at regular intervals because of network dynamics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</a:rPr>
              <a:t>Route optimization criteria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Distance vector routing              minimize hop counts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Link state routing                         minimize a cost function associated with each link such as delay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sp>
        <p:nvSpPr>
          <p:cNvPr id="5" name="Right Arrow 4"/>
          <p:cNvSpPr/>
          <p:nvPr/>
        </p:nvSpPr>
        <p:spPr bwMode="auto">
          <a:xfrm>
            <a:off x="3505200" y="4105275"/>
            <a:ext cx="533400" cy="34925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C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3505200" y="4483100"/>
            <a:ext cx="533400" cy="3175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C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36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Routing – Reactive Protocols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1447800"/>
            <a:ext cx="81915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Reactive protocols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Discover routes and maintain them only at the initiation of a source node that has traffic to send to a given destination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Eliminate the overhead of maintaining routing tables for routes not currently in use (</a:t>
            </a:r>
            <a:r>
              <a:rPr lang="en-US" sz="2000" b="1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advantage</a:t>
            </a: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)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Entail significant initial delay because route discovery process is just initiated when there is data to send (</a:t>
            </a:r>
            <a:r>
              <a:rPr lang="en-US" sz="2000" b="1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disadvantage</a:t>
            </a: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)  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</a:rPr>
              <a:t>Hybrid protocols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Reactive and proactive routing are combined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Reduce the delay associated with reactive routing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Reduce the overhead associated with proactive routing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72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Routing – Hybrid Protocols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8600" y="1524000"/>
            <a:ext cx="8305800" cy="3733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Zone routing protocol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If a packet's destination is in the same zone as the </a:t>
            </a: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sender, </a:t>
            </a:r>
            <a:r>
              <a:rPr lang="en-CA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the proactive protocol using an already stored routing table is used to deliver the packet immediately</a:t>
            </a: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.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CA" sz="2000" kern="0" dirty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If </a:t>
            </a:r>
            <a:r>
              <a:rPr lang="en-CA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the route extends outside the packet's originating zone, a reactive protocol takes over to check each successive zone in the route to see whether the destination is inside that zone. </a:t>
            </a: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93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Lectures 22-23 - Outline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81000" y="1485900"/>
            <a:ext cx="8191500" cy="44577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Introduction of Ad Hoc Networks</a:t>
            </a:r>
            <a:endParaRPr lang="en-US" sz="10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Applications  of Ad Hoc Networks</a:t>
            </a:r>
            <a:endParaRPr lang="en-US" sz="1000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Technical Challenges</a:t>
            </a:r>
            <a:endParaRPr lang="en-US" sz="1000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Design Principles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MAC Protocols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Routing Protocols</a:t>
            </a:r>
            <a:endParaRPr lang="en-US" sz="2000" kern="0" dirty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Overview of 802.11 Standards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PHY 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E</a:t>
            </a: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volution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MAC Evolution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State of the Art: 802.11ac and 802.11ad</a:t>
            </a:r>
            <a:endParaRPr lang="en-US" sz="2000" kern="0" dirty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1598613" lvl="3" indent="-227013" eaLnBrk="0" hangingPunct="0">
              <a:lnSpc>
                <a:spcPct val="3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Routing – Hybrid Protocols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8600" y="1295400"/>
            <a:ext cx="8305800" cy="3733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Zone routing protocol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3" t="35166" r="20833" b="10000"/>
          <a:stretch/>
        </p:blipFill>
        <p:spPr bwMode="auto">
          <a:xfrm>
            <a:off x="571500" y="2536398"/>
            <a:ext cx="3695700" cy="259250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t="32166" r="21146" b="11500"/>
          <a:stretch/>
        </p:blipFill>
        <p:spPr bwMode="auto">
          <a:xfrm>
            <a:off x="4438650" y="1295400"/>
            <a:ext cx="3371850" cy="25354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8" t="28500" r="21146" b="16167"/>
          <a:stretch/>
        </p:blipFill>
        <p:spPr bwMode="auto">
          <a:xfrm>
            <a:off x="4445000" y="3844641"/>
            <a:ext cx="3365500" cy="24940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3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Flow Control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04800" y="1371600"/>
            <a:ext cx="8610600" cy="4495800"/>
          </a:xfrm>
          <a:prstGeom prst="rect">
            <a:avLst/>
          </a:prstGeom>
        </p:spPr>
        <p:txBody>
          <a:bodyPr/>
          <a:lstStyle/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A routing protocol dictates the route a packet follow from a source node to its destination.</a:t>
            </a: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If routing sends two much data over a given link           congestion   </a:t>
            </a: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Routing protocol                flow control </a:t>
            </a: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The delay associated with a given link</a:t>
            </a: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Routing, resource allocation and flow control are all interdependent.</a:t>
            </a:r>
          </a:p>
          <a:p>
            <a:pPr marL="222250" lvl="1" eaLnBrk="0" hangingPunct="0">
              <a:spcBef>
                <a:spcPct val="20000"/>
              </a:spcBef>
              <a:buClr>
                <a:srgbClr val="3333CC"/>
              </a:buClr>
              <a:buSzPct val="70000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712234"/>
            <a:ext cx="2438402" cy="1012166"/>
          </a:xfrm>
          <a:prstGeom prst="rect">
            <a:avLst/>
          </a:prstGeom>
          <a:noFill/>
          <a:ln w="38100">
            <a:solidFill>
              <a:srgbClr val="33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 bwMode="auto">
          <a:xfrm>
            <a:off x="2959100" y="2705100"/>
            <a:ext cx="762000" cy="304800"/>
          </a:xfrm>
          <a:prstGeom prst="left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CA" sz="2400" b="0" i="0" u="none" strike="noStrike" cap="none" normalizeH="0" baseline="0" smtClean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latin typeface="Tahoma" pitchFamily="34" charset="0"/>
            </a:endParaRPr>
          </a:p>
        </p:txBody>
      </p:sp>
      <p:sp>
        <p:nvSpPr>
          <p:cNvPr id="5" name="Right Arrow 4"/>
          <p:cNvSpPr/>
          <p:nvPr/>
        </p:nvSpPr>
        <p:spPr bwMode="auto">
          <a:xfrm>
            <a:off x="6794500" y="2273300"/>
            <a:ext cx="533400" cy="3175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C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36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Network Capacity Limits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>
              <a:xfrm>
                <a:off x="381000" y="1447800"/>
                <a:ext cx="8191500" cy="4495800"/>
              </a:xfrm>
              <a:prstGeom prst="rect">
                <a:avLst/>
              </a:prstGeom>
            </p:spPr>
            <p:txBody>
              <a:bodyPr/>
              <a:lstStyle/>
              <a:p>
                <a:pPr marL="341313" indent="-341313" eaLnBrk="0" hangingPunct="0">
                  <a:spcBef>
                    <a:spcPct val="20000"/>
                  </a:spcBef>
                  <a:buClr>
                    <a:srgbClr val="3333CC"/>
                  </a:buClr>
                  <a:buSzPct val="100000"/>
                  <a:buFont typeface="Arial" pitchFamily="34" charset="0"/>
                  <a:buChar char="•"/>
                  <a:defRPr/>
                </a:pPr>
                <a:r>
                  <a:rPr lang="en-US" sz="2400" kern="0" dirty="0" smtClean="0">
                    <a:solidFill>
                      <a:srgbClr val="000000"/>
                    </a:solidFill>
                    <a:latin typeface="Calibri" pitchFamily="34" charset="0"/>
                    <a:cs typeface="+mn-cs"/>
                  </a:rPr>
                  <a:t>For a network of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000000"/>
                        </a:solidFill>
                        <a:latin typeface="Cambria Math"/>
                        <a:cs typeface="+mn-cs"/>
                      </a:rPr>
                      <m:t>𝑘</m:t>
                    </m:r>
                  </m:oMath>
                </a14:m>
                <a:r>
                  <a:rPr lang="en-US" sz="2400" kern="0" dirty="0" smtClean="0">
                    <a:solidFill>
                      <a:srgbClr val="000000"/>
                    </a:solidFill>
                    <a:latin typeface="Calibri" pitchFamily="34" charset="0"/>
                    <a:cs typeface="+mn-cs"/>
                  </a:rPr>
                  <a:t> nodes  =&gt; </a:t>
                </a:r>
                <a14:m>
                  <m:oMath xmlns:m="http://schemas.openxmlformats.org/officeDocument/2006/math">
                    <m:r>
                      <a:rPr lang="en-US" sz="2400" i="1" kern="0" dirty="0" smtClean="0">
                        <a:solidFill>
                          <a:srgbClr val="000000"/>
                        </a:solidFill>
                        <a:latin typeface="Cambria Math"/>
                        <a:cs typeface="+mn-cs"/>
                      </a:rPr>
                      <m:t>𝑘</m:t>
                    </m:r>
                    <m:r>
                      <a:rPr lang="en-US" sz="2400" i="1" kern="0" dirty="0" smtClean="0">
                        <a:solidFill>
                          <a:srgbClr val="000000"/>
                        </a:solidFill>
                        <a:latin typeface="Cambria Math"/>
                        <a:cs typeface="+mn-cs"/>
                      </a:rPr>
                      <m:t>(</m:t>
                    </m:r>
                    <m:r>
                      <a:rPr lang="en-US" sz="2400" i="1" kern="0" dirty="0" smtClean="0">
                        <a:solidFill>
                          <a:srgbClr val="000000"/>
                        </a:solidFill>
                        <a:latin typeface="Cambria Math"/>
                        <a:cs typeface="+mn-cs"/>
                      </a:rPr>
                      <m:t>𝑘</m:t>
                    </m:r>
                    <m:r>
                      <a:rPr lang="en-US" sz="2400" i="1" kern="0" dirty="0" smtClean="0">
                        <a:solidFill>
                          <a:srgbClr val="000000"/>
                        </a:solidFill>
                        <a:latin typeface="Cambria Math"/>
                        <a:cs typeface="+mn-cs"/>
                      </a:rPr>
                      <m:t>−1)</m:t>
                    </m:r>
                  </m:oMath>
                </a14:m>
                <a:r>
                  <a:rPr lang="en-US" sz="2400" kern="0" dirty="0" smtClean="0">
                    <a:solidFill>
                      <a:srgbClr val="000000"/>
                    </a:solidFill>
                    <a:latin typeface="Calibri" pitchFamily="34" charset="0"/>
                    <a:cs typeface="+mn-cs"/>
                  </a:rPr>
                  <a:t> links</a:t>
                </a:r>
              </a:p>
              <a:p>
                <a:pPr marL="341313" indent="-341313" eaLnBrk="0" hangingPunct="0">
                  <a:spcBef>
                    <a:spcPct val="20000"/>
                  </a:spcBef>
                  <a:buClr>
                    <a:srgbClr val="3333CC"/>
                  </a:buClr>
                  <a:buSzPct val="100000"/>
                  <a:buFont typeface="Arial" pitchFamily="34" charset="0"/>
                  <a:buChar char="•"/>
                  <a:defRPr/>
                </a:pPr>
                <a:r>
                  <a:rPr lang="en-US" sz="2400" kern="0" dirty="0" smtClean="0">
                    <a:solidFill>
                      <a:srgbClr val="000000"/>
                    </a:solidFill>
                    <a:latin typeface="Calibri" pitchFamily="34" charset="0"/>
                    <a:cs typeface="+mn-cs"/>
                  </a:rPr>
                  <a:t>Scaling law</a:t>
                </a:r>
              </a:p>
              <a:p>
                <a:pPr marL="455613" lvl="1" indent="-233363" eaLnBrk="0" hangingPunct="0">
                  <a:spcBef>
                    <a:spcPct val="20000"/>
                  </a:spcBef>
                  <a:buClr>
                    <a:srgbClr val="3333CC"/>
                  </a:buClr>
                  <a:buSzPct val="70000"/>
                  <a:buFont typeface="Courier New" pitchFamily="49" charset="0"/>
                  <a:buChar char="o"/>
                  <a:defRPr/>
                </a:pPr>
                <a:r>
                  <a:rPr lang="en-US" sz="2000" kern="0" dirty="0" smtClean="0">
                    <a:solidFill>
                      <a:srgbClr val="000000"/>
                    </a:solidFill>
                    <a:latin typeface="Calibri" pitchFamily="34" charset="0"/>
                    <a:cs typeface="Times" pitchFamily="18" charset="0"/>
                  </a:rPr>
                  <a:t>Throughput per node decreases with </a:t>
                </a:r>
                <a14:m>
                  <m:oMath xmlns:m="http://schemas.openxmlformats.org/officeDocument/2006/math">
                    <m:r>
                      <a:rPr lang="en-US" sz="2000" i="1" kern="0" dirty="0" smtClean="0">
                        <a:solidFill>
                          <a:srgbClr val="000000"/>
                        </a:solidFill>
                        <a:latin typeface="Cambria Math"/>
                        <a:cs typeface="Times" pitchFamily="18" charset="0"/>
                      </a:rPr>
                      <m:t>𝑘</m:t>
                    </m:r>
                  </m:oMath>
                </a14:m>
                <a:r>
                  <a:rPr lang="en-US" sz="2000" kern="0" dirty="0" smtClean="0">
                    <a:solidFill>
                      <a:srgbClr val="000000"/>
                    </a:solidFill>
                    <a:latin typeface="Calibri" pitchFamily="34" charset="0"/>
                    <a:cs typeface="Times" pitchFamily="18" charset="0"/>
                  </a:rPr>
                  <a:t>, at a rate between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000" b="0" i="1" kern="0" smtClean="0">
                            <a:solidFill>
                              <a:srgbClr val="000000"/>
                            </a:solidFill>
                            <a:latin typeface="Cambria Math"/>
                            <a:cs typeface="Times" pitchFamily="18" charset="0"/>
                          </a:rPr>
                        </m:ctrlPr>
                      </m:fPr>
                      <m:num>
                        <m:r>
                          <a:rPr lang="en-CA" sz="2000" b="0" i="1" kern="0" smtClean="0">
                            <a:solidFill>
                              <a:srgbClr val="000000"/>
                            </a:solidFill>
                            <a:latin typeface="Cambria Math"/>
                            <a:cs typeface="Times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2000" i="1" ker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2000" i="1" ker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" pitchFamily="18" charset="0"/>
                              </a:rPr>
                              <m:t>𝑘</m:t>
                            </m:r>
                            <m:r>
                              <m:rPr>
                                <m:sty m:val="p"/>
                              </m:rPr>
                              <a:rPr lang="en-CA" sz="2000" ker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" pitchFamily="18" charset="0"/>
                              </a:rPr>
                              <m:t>log</m:t>
                            </m:r>
                            <m:r>
                              <a:rPr lang="en-CA" sz="2000" i="1" ker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" pitchFamily="18" charset="0"/>
                              </a:rPr>
                              <m:t>𝑘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000" kern="0" dirty="0" smtClean="0">
                    <a:solidFill>
                      <a:srgbClr val="000000"/>
                    </a:solidFill>
                    <a:latin typeface="Calibri" pitchFamily="34" charset="0"/>
                    <a:cs typeface="Times" pitchFamily="18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000" b="0" i="1" kern="0" smtClean="0">
                            <a:solidFill>
                              <a:srgbClr val="000000"/>
                            </a:solidFill>
                            <a:latin typeface="Cambria Math"/>
                            <a:cs typeface="Times" pitchFamily="18" charset="0"/>
                          </a:rPr>
                        </m:ctrlPr>
                      </m:fPr>
                      <m:num>
                        <m:r>
                          <a:rPr lang="en-CA" sz="2000" b="0" i="1" kern="0" smtClean="0">
                            <a:solidFill>
                              <a:srgbClr val="000000"/>
                            </a:solidFill>
                            <a:latin typeface="Cambria Math"/>
                            <a:cs typeface="Times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CA" sz="2000" b="0" i="1" kern="0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z="2000" b="0" i="1" kern="0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" pitchFamily="18" charset="0"/>
                              </a:rPr>
                              <m:t>𝑘</m:t>
                            </m:r>
                          </m:e>
                        </m:rad>
                      </m:den>
                    </m:f>
                  </m:oMath>
                </a14:m>
                <a:endParaRPr lang="en-US" sz="2000" kern="0" dirty="0" smtClean="0">
                  <a:solidFill>
                    <a:srgbClr val="000000"/>
                  </a:solidFill>
                  <a:latin typeface="Calibri" pitchFamily="34" charset="0"/>
                  <a:cs typeface="Times" pitchFamily="18" charset="0"/>
                </a:endParaRPr>
              </a:p>
              <a:p>
                <a:pPr marL="455613" lvl="1" indent="-233363" eaLnBrk="0" hangingPunct="0">
                  <a:spcBef>
                    <a:spcPct val="20000"/>
                  </a:spcBef>
                  <a:buClr>
                    <a:srgbClr val="3333CC"/>
                  </a:buClr>
                  <a:buSzPct val="70000"/>
                  <a:buFont typeface="Courier New" pitchFamily="49" charset="0"/>
                  <a:buChar char="o"/>
                  <a:defRPr/>
                </a:pPr>
                <a:r>
                  <a:rPr lang="en-US" sz="2000" kern="0" dirty="0" smtClean="0">
                    <a:solidFill>
                      <a:srgbClr val="000000"/>
                    </a:solidFill>
                    <a:latin typeface="Calibri" pitchFamily="34" charset="0"/>
                    <a:cs typeface="Times" pitchFamily="18" charset="0"/>
                  </a:rPr>
                  <a:t>Throughput per node goes to zero, when </a:t>
                </a:r>
                <a14:m>
                  <m:oMath xmlns:m="http://schemas.openxmlformats.org/officeDocument/2006/math">
                    <m:r>
                      <a:rPr lang="en-CA" sz="2000" b="0" i="1" kern="0" smtClean="0">
                        <a:solidFill>
                          <a:srgbClr val="000000"/>
                        </a:solidFill>
                        <a:latin typeface="Cambria Math"/>
                        <a:cs typeface="Times" pitchFamily="18" charset="0"/>
                      </a:rPr>
                      <m:t>𝑘</m:t>
                    </m:r>
                    <m:r>
                      <a:rPr lang="en-CA" sz="2000" b="0" i="1" kern="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  <a:cs typeface="Times" pitchFamily="18" charset="0"/>
                      </a:rPr>
                      <m:t>→∞</m:t>
                    </m:r>
                  </m:oMath>
                </a14:m>
                <a:endParaRPr lang="en-US" sz="2000" kern="0" dirty="0" smtClean="0">
                  <a:solidFill>
                    <a:srgbClr val="000000"/>
                  </a:solidFill>
                  <a:latin typeface="Calibri" pitchFamily="34" charset="0"/>
                  <a:cs typeface="Times" pitchFamily="18" charset="0"/>
                </a:endParaRPr>
              </a:p>
              <a:p>
                <a:pPr marL="455613" lvl="1" indent="-233363" eaLnBrk="0" hangingPunct="0">
                  <a:spcBef>
                    <a:spcPct val="20000"/>
                  </a:spcBef>
                  <a:buClr>
                    <a:srgbClr val="3333CC"/>
                  </a:buClr>
                  <a:buSzPct val="70000"/>
                  <a:buFont typeface="Courier New" pitchFamily="49" charset="0"/>
                  <a:buChar char="o"/>
                  <a:defRPr/>
                </a:pPr>
                <a:r>
                  <a:rPr lang="en-US" sz="2000" kern="0" dirty="0" smtClean="0">
                    <a:solidFill>
                      <a:srgbClr val="000000"/>
                    </a:solidFill>
                    <a:latin typeface="Calibri" pitchFamily="34" charset="0"/>
                    <a:cs typeface="Times" pitchFamily="18" charset="0"/>
                  </a:rPr>
                  <a:t>Total network throughput increase with </a:t>
                </a:r>
                <a14:m>
                  <m:oMath xmlns:m="http://schemas.openxmlformats.org/officeDocument/2006/math">
                    <m:r>
                      <a:rPr lang="en-CA" sz="2000" b="0" i="1" kern="0" smtClean="0">
                        <a:solidFill>
                          <a:srgbClr val="000000"/>
                        </a:solidFill>
                        <a:latin typeface="Cambria Math"/>
                        <a:cs typeface="Times" pitchFamily="18" charset="0"/>
                      </a:rPr>
                      <m:t>𝑘</m:t>
                    </m:r>
                  </m:oMath>
                </a14:m>
                <a:r>
                  <a:rPr lang="en-US" sz="2000" kern="0" dirty="0" smtClean="0">
                    <a:solidFill>
                      <a:srgbClr val="000000"/>
                    </a:solidFill>
                    <a:latin typeface="Calibri" pitchFamily="34" charset="0"/>
                    <a:cs typeface="Times" pitchFamily="18" charset="0"/>
                  </a:rPr>
                  <a:t>, at a rate between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CA" sz="2000" i="1" kern="0" smtClean="0">
                            <a:solidFill>
                              <a:srgbClr val="000000"/>
                            </a:solidFill>
                            <a:latin typeface="Cambria Math"/>
                            <a:cs typeface="Times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CA" sz="2000" i="1" kern="0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" pitchFamily="18" charset="0"/>
                              </a:rPr>
                            </m:ctrlPr>
                          </m:fPr>
                          <m:num>
                            <m:r>
                              <a:rPr lang="en-CA" sz="2000" b="0" i="1" kern="0" smtClea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CA" sz="2000" ker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" pitchFamily="18" charset="0"/>
                              </a:rPr>
                              <m:t>log</m:t>
                            </m:r>
                            <m:r>
                              <a:rPr lang="en-CA" sz="2000" i="1" kern="0">
                                <a:solidFill>
                                  <a:srgbClr val="000000"/>
                                </a:solidFill>
                                <a:latin typeface="Cambria Math"/>
                                <a:cs typeface="Times" pitchFamily="18" charset="0"/>
                              </a:rPr>
                              <m:t>𝑘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000" kern="0" dirty="0">
                    <a:solidFill>
                      <a:srgbClr val="000000"/>
                    </a:solidFill>
                    <a:latin typeface="Calibri" pitchFamily="34" charset="0"/>
                    <a:cs typeface="Times" pitchFamily="18" charset="0"/>
                  </a:rPr>
                  <a:t> and</a:t>
                </a:r>
                <a:r>
                  <a:rPr lang="en-US" sz="2000" kern="0" dirty="0" smtClean="0">
                    <a:solidFill>
                      <a:srgbClr val="000000"/>
                    </a:solidFill>
                    <a:latin typeface="Calibri" pitchFamily="34" charset="0"/>
                    <a:cs typeface="Times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CA" sz="2000" i="1" kern="0">
                            <a:solidFill>
                              <a:srgbClr val="000000"/>
                            </a:solidFill>
                            <a:latin typeface="Cambria Math"/>
                            <a:cs typeface="Times" pitchFamily="18" charset="0"/>
                          </a:rPr>
                        </m:ctrlPr>
                      </m:radPr>
                      <m:deg/>
                      <m:e>
                        <m:r>
                          <a:rPr lang="en-CA" sz="2000" i="1" kern="0">
                            <a:solidFill>
                              <a:srgbClr val="000000"/>
                            </a:solidFill>
                            <a:latin typeface="Cambria Math"/>
                            <a:cs typeface="Times" pitchFamily="18" charset="0"/>
                          </a:rPr>
                          <m:t>𝑘</m:t>
                        </m:r>
                      </m:e>
                    </m:rad>
                  </m:oMath>
                </a14:m>
                <a:endParaRPr lang="en-CA" sz="2000" kern="0" dirty="0" smtClean="0">
                  <a:solidFill>
                    <a:srgbClr val="000000"/>
                  </a:solidFill>
                  <a:latin typeface="Calibri" pitchFamily="34" charset="0"/>
                  <a:cs typeface="Times" pitchFamily="18" charset="0"/>
                </a:endParaRPr>
              </a:p>
              <a:p>
                <a:pPr marL="455613" lvl="1" indent="-233363" eaLnBrk="0" hangingPunct="0">
                  <a:spcBef>
                    <a:spcPct val="20000"/>
                  </a:spcBef>
                  <a:buClr>
                    <a:srgbClr val="3333CC"/>
                  </a:buClr>
                  <a:buSzPct val="70000"/>
                  <a:buFont typeface="Courier New" pitchFamily="49" charset="0"/>
                  <a:buChar char="o"/>
                  <a:defRPr/>
                </a:pPr>
                <a:r>
                  <a:rPr lang="en-US" sz="2000" kern="0" dirty="0" smtClean="0">
                    <a:solidFill>
                      <a:srgbClr val="000000"/>
                    </a:solidFill>
                    <a:latin typeface="Calibri" pitchFamily="34" charset="0"/>
                    <a:cs typeface="Times" pitchFamily="18" charset="0"/>
                  </a:rPr>
                  <a:t>The reason is that intermediate nodes spend much of their resources forwarding for others</a:t>
                </a:r>
              </a:p>
              <a:p>
                <a:pPr marL="455613" lvl="1" indent="-233363" eaLnBrk="0" hangingPunct="0">
                  <a:spcBef>
                    <a:spcPct val="20000"/>
                  </a:spcBef>
                  <a:buClr>
                    <a:srgbClr val="3333CC"/>
                  </a:buClr>
                  <a:buSzPct val="70000"/>
                  <a:buFont typeface="Courier New" pitchFamily="49" charset="0"/>
                  <a:buChar char="o"/>
                  <a:defRPr/>
                </a:pPr>
                <a:r>
                  <a:rPr lang="en-US" sz="2000" kern="0" dirty="0" smtClean="0">
                    <a:solidFill>
                      <a:srgbClr val="000000"/>
                    </a:solidFill>
                    <a:latin typeface="Calibri" pitchFamily="34" charset="0"/>
                    <a:cs typeface="Times" pitchFamily="18" charset="0"/>
                  </a:rPr>
                  <a:t>It is a pessimistic result: it assumes that nodes choose their destination node at random. </a:t>
                </a:r>
                <a:endParaRPr lang="en-US" sz="2000" kern="0" dirty="0">
                  <a:solidFill>
                    <a:srgbClr val="000000"/>
                  </a:solidFill>
                  <a:latin typeface="Calibri" pitchFamily="34" charset="0"/>
                  <a:cs typeface="Times" pitchFamily="18" charset="0"/>
                </a:endParaRPr>
              </a:p>
              <a:p>
                <a:pPr marL="455613" lvl="1" indent="-233363" eaLnBrk="0" hangingPunct="0">
                  <a:spcBef>
                    <a:spcPct val="20000"/>
                  </a:spcBef>
                  <a:buClr>
                    <a:srgbClr val="3333CC"/>
                  </a:buClr>
                  <a:buSzPct val="70000"/>
                  <a:buFont typeface="Courier New" pitchFamily="49" charset="0"/>
                  <a:buChar char="o"/>
                  <a:defRPr/>
                </a:pPr>
                <a:endParaRPr lang="en-US" sz="2000" kern="0" dirty="0" smtClean="0">
                  <a:solidFill>
                    <a:srgbClr val="000000"/>
                  </a:solidFill>
                  <a:latin typeface="Calibri" pitchFamily="34" charset="0"/>
                  <a:cs typeface="Times" pitchFamily="18" charset="0"/>
                </a:endParaRPr>
              </a:p>
              <a:p>
                <a:pPr marL="222250" lvl="1" eaLnBrk="0" hangingPunct="0">
                  <a:spcBef>
                    <a:spcPct val="20000"/>
                  </a:spcBef>
                  <a:buClr>
                    <a:srgbClr val="3333CC"/>
                  </a:buClr>
                  <a:buSzPct val="70000"/>
                  <a:defRPr/>
                </a:pPr>
                <a:endParaRPr lang="en-US" sz="2000" kern="0" dirty="0" smtClean="0">
                  <a:solidFill>
                    <a:srgbClr val="000000"/>
                  </a:solidFill>
                  <a:latin typeface="Calibri" pitchFamily="34" charset="0"/>
                  <a:cs typeface="Times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47800"/>
                <a:ext cx="8191500" cy="4495800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l="-1042" t="-10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60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50"/>
          <a:stretch/>
        </p:blipFill>
        <p:spPr bwMode="auto">
          <a:xfrm>
            <a:off x="4553652" y="2030736"/>
            <a:ext cx="4361748" cy="398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Network Capacity Limits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28600" y="1447800"/>
            <a:ext cx="6858000" cy="582936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Capacity region slice of a five-node network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28600" y="1905000"/>
            <a:ext cx="44958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540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Nodes are randomly located in a square area</a:t>
            </a:r>
          </a:p>
          <a:p>
            <a:pPr marL="3540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Channel model: Path-loss</a:t>
            </a:r>
          </a:p>
          <a:p>
            <a:pPr marL="3540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R12: Achievable rate from node 1to 2</a:t>
            </a:r>
          </a:p>
          <a:p>
            <a:pPr marL="3540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R34: Achievable rate from node 3 to 4</a:t>
            </a:r>
          </a:p>
          <a:p>
            <a:pPr marL="3540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Other nodes just relaying</a:t>
            </a:r>
          </a:p>
          <a:p>
            <a:pPr marL="3540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Variable rate transmission</a:t>
            </a:r>
          </a:p>
          <a:p>
            <a:pPr marL="3540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(a) single-hop, (b) </a:t>
            </a:r>
            <a:r>
              <a:rPr lang="en-US" sz="2000" kern="0" dirty="0" err="1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multihop</a:t>
            </a: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, (c) </a:t>
            </a:r>
            <a:r>
              <a:rPr lang="en-US" sz="2000" kern="0" dirty="0" err="1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multihop</a:t>
            </a: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 with spatial reuse, (d) power control and (e) successive interference cancellation.  </a:t>
            </a:r>
          </a:p>
          <a:p>
            <a:pPr marL="222250" lvl="1" eaLnBrk="0" hangingPunct="0">
              <a:spcBef>
                <a:spcPct val="20000"/>
              </a:spcBef>
              <a:buClr>
                <a:srgbClr val="3333CC"/>
              </a:buClr>
              <a:buSzPct val="70000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8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Wireless Sensor Networks 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3627437"/>
            <a:ext cx="8763000" cy="2773363"/>
          </a:xfrm>
          <a:prstGeom prst="rect">
            <a:avLst/>
          </a:prstGeom>
        </p:spPr>
        <p:txBody>
          <a:bodyPr/>
          <a:lstStyle>
            <a:lvl1pPr marL="341313" indent="-341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14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5986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55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</a:rPr>
              <a:t>Nodes powered by non-rechargeable batteries</a:t>
            </a:r>
          </a:p>
          <a:p>
            <a:pPr lvl="0"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dirty="0" smtClean="0">
                <a:latin typeface="Calibri" pitchFamily="34" charset="0"/>
              </a:rPr>
              <a:t>Data flows to centralized location</a:t>
            </a:r>
          </a:p>
          <a:p>
            <a:pPr lvl="0"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</a:rPr>
              <a:t>Low per-node rates but up to 100,000 nodes.</a:t>
            </a:r>
          </a:p>
          <a:p>
            <a:pPr lvl="0"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</a:rPr>
              <a:t>Data highly correlated in time and space.</a:t>
            </a:r>
          </a:p>
          <a:p>
            <a:pPr lvl="0"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</a:rPr>
              <a:t>Nodes can cooperate in transmission, reception, compression, and signal processing.</a:t>
            </a:r>
          </a:p>
          <a:p>
            <a:pPr marL="455613" lvl="1" indent="-233363">
              <a:buClr>
                <a:srgbClr val="3333CC"/>
              </a:buClr>
              <a:buSzPct val="70000"/>
              <a:buNone/>
              <a:defRPr/>
            </a:pPr>
            <a:endParaRPr lang="en-CA" sz="2000" kern="0" dirty="0">
              <a:solidFill>
                <a:srgbClr val="000000"/>
              </a:solidFill>
              <a:latin typeface="Calibri" pitchFamily="34" charset="0"/>
            </a:endParaRPr>
          </a:p>
          <a:p>
            <a:pPr marL="455613" lvl="1" indent="-233363"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lvl="0"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CA" sz="2400" kern="0" dirty="0" smtClean="0">
              <a:solidFill>
                <a:srgbClr val="000000"/>
              </a:solidFill>
              <a:latin typeface="Calibri" pitchFamily="34" charset="0"/>
            </a:endParaRPr>
          </a:p>
          <a:p>
            <a:pPr lvl="0"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CA" sz="2400" kern="0" dirty="0">
              <a:solidFill>
                <a:srgbClr val="000000"/>
              </a:solidFill>
              <a:latin typeface="Calibri" pitchFamily="34" charset="0"/>
            </a:endParaRPr>
          </a:p>
          <a:p>
            <a:pPr lvl="0"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>
              <a:solidFill>
                <a:srgbClr val="000000"/>
              </a:solidFill>
              <a:latin typeface="Calibri" pitchFamily="34" charset="0"/>
            </a:endParaRPr>
          </a:p>
          <a:p>
            <a:pPr algn="just">
              <a:buClr>
                <a:srgbClr val="FF0000"/>
              </a:buClr>
              <a:buFont typeface="Wingdings" pitchFamily="2" charset="2"/>
              <a:buNone/>
            </a:pPr>
            <a:endParaRPr lang="en-US" sz="2400" kern="0" dirty="0" smtClean="0">
              <a:latin typeface="Cambria" pitchFamily="18" charset="0"/>
            </a:endParaRPr>
          </a:p>
          <a:p>
            <a:pPr algn="just">
              <a:buClr>
                <a:srgbClr val="FF0000"/>
              </a:buClr>
              <a:buFont typeface="Wingdings" pitchFamily="2" charset="2"/>
              <a:buNone/>
            </a:pPr>
            <a:r>
              <a:rPr lang="en-US" sz="2400" kern="0" dirty="0" smtClean="0">
                <a:latin typeface="Cambria" pitchFamily="18" charset="0"/>
              </a:rPr>
              <a:t>      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1708150" y="1371600"/>
            <a:ext cx="5141913" cy="2122488"/>
            <a:chOff x="1708150" y="1857375"/>
            <a:chExt cx="5141913" cy="2122488"/>
          </a:xfrm>
        </p:grpSpPr>
        <p:grpSp>
          <p:nvGrpSpPr>
            <p:cNvPr id="61" name="Group 1028"/>
            <p:cNvGrpSpPr>
              <a:grpSpLocks/>
            </p:cNvGrpSpPr>
            <p:nvPr/>
          </p:nvGrpSpPr>
          <p:grpSpPr bwMode="auto">
            <a:xfrm>
              <a:off x="1931987" y="2003428"/>
              <a:ext cx="4768844" cy="1976441"/>
              <a:chOff x="1248" y="1152"/>
              <a:chExt cx="3072" cy="1296"/>
            </a:xfrm>
          </p:grpSpPr>
          <p:sp>
            <p:nvSpPr>
              <p:cNvPr id="76" name="AutoShape 1029"/>
              <p:cNvSpPr>
                <a:spLocks noChangeArrowheads="1"/>
              </p:cNvSpPr>
              <p:nvPr/>
            </p:nvSpPr>
            <p:spPr bwMode="auto">
              <a:xfrm>
                <a:off x="1248" y="1680"/>
                <a:ext cx="192" cy="192"/>
              </a:xfrm>
              <a:prstGeom prst="cube">
                <a:avLst>
                  <a:gd name="adj" fmla="val 25000"/>
                </a:avLst>
              </a:prstGeom>
              <a:solidFill>
                <a:srgbClr val="DC0081"/>
              </a:solidFill>
              <a:ln w="12700">
                <a:solidFill>
                  <a:srgbClr val="FFFFFF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77" name="AutoShape 1030"/>
              <p:cNvSpPr>
                <a:spLocks noChangeArrowheads="1"/>
              </p:cNvSpPr>
              <p:nvPr/>
            </p:nvSpPr>
            <p:spPr bwMode="auto">
              <a:xfrm>
                <a:off x="1296" y="1152"/>
                <a:ext cx="192" cy="192"/>
              </a:xfrm>
              <a:prstGeom prst="cube">
                <a:avLst>
                  <a:gd name="adj" fmla="val 25000"/>
                </a:avLst>
              </a:prstGeom>
              <a:solidFill>
                <a:srgbClr val="DC0081"/>
              </a:solidFill>
              <a:ln w="12700">
                <a:solidFill>
                  <a:srgbClr val="FFFFFF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78" name="AutoShape 1031"/>
              <p:cNvSpPr>
                <a:spLocks noChangeArrowheads="1"/>
              </p:cNvSpPr>
              <p:nvPr/>
            </p:nvSpPr>
            <p:spPr bwMode="auto">
              <a:xfrm>
                <a:off x="2592" y="2256"/>
                <a:ext cx="192" cy="192"/>
              </a:xfrm>
              <a:prstGeom prst="cube">
                <a:avLst>
                  <a:gd name="adj" fmla="val 25000"/>
                </a:avLst>
              </a:prstGeom>
              <a:solidFill>
                <a:srgbClr val="DC0081"/>
              </a:solidFill>
              <a:ln w="12700">
                <a:solidFill>
                  <a:srgbClr val="FFFFFF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79" name="AutoShape 1032"/>
              <p:cNvSpPr>
                <a:spLocks noChangeArrowheads="1"/>
              </p:cNvSpPr>
              <p:nvPr/>
            </p:nvSpPr>
            <p:spPr bwMode="auto">
              <a:xfrm>
                <a:off x="3648" y="1776"/>
                <a:ext cx="192" cy="192"/>
              </a:xfrm>
              <a:prstGeom prst="cube">
                <a:avLst>
                  <a:gd name="adj" fmla="val 25000"/>
                </a:avLst>
              </a:prstGeom>
              <a:solidFill>
                <a:srgbClr val="DC0081"/>
              </a:solidFill>
              <a:ln w="12700">
                <a:solidFill>
                  <a:srgbClr val="FFFFFF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80" name="AutoShape 1033"/>
              <p:cNvSpPr>
                <a:spLocks noChangeArrowheads="1"/>
              </p:cNvSpPr>
              <p:nvPr/>
            </p:nvSpPr>
            <p:spPr bwMode="auto">
              <a:xfrm>
                <a:off x="2064" y="1728"/>
                <a:ext cx="192" cy="192"/>
              </a:xfrm>
              <a:prstGeom prst="cube">
                <a:avLst>
                  <a:gd name="adj" fmla="val 25000"/>
                </a:avLst>
              </a:prstGeom>
              <a:solidFill>
                <a:srgbClr val="DC0081"/>
              </a:solidFill>
              <a:ln w="12700">
                <a:solidFill>
                  <a:srgbClr val="FFFFFF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81" name="AutoShape 1034"/>
              <p:cNvSpPr>
                <a:spLocks noChangeArrowheads="1"/>
              </p:cNvSpPr>
              <p:nvPr/>
            </p:nvSpPr>
            <p:spPr bwMode="auto">
              <a:xfrm>
                <a:off x="3408" y="1296"/>
                <a:ext cx="192" cy="192"/>
              </a:xfrm>
              <a:prstGeom prst="cube">
                <a:avLst>
                  <a:gd name="adj" fmla="val 25000"/>
                </a:avLst>
              </a:prstGeom>
              <a:solidFill>
                <a:srgbClr val="DC0081"/>
              </a:solidFill>
              <a:ln w="12700">
                <a:solidFill>
                  <a:srgbClr val="FFFFFF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82" name="AutoShape 1035"/>
              <p:cNvSpPr>
                <a:spLocks noChangeArrowheads="1"/>
              </p:cNvSpPr>
              <p:nvPr/>
            </p:nvSpPr>
            <p:spPr bwMode="auto">
              <a:xfrm>
                <a:off x="4128" y="1488"/>
                <a:ext cx="192" cy="192"/>
              </a:xfrm>
              <a:prstGeom prst="cube">
                <a:avLst>
                  <a:gd name="adj" fmla="val 25000"/>
                </a:avLst>
              </a:prstGeom>
              <a:solidFill>
                <a:srgbClr val="DC0081"/>
              </a:solidFill>
              <a:ln w="12700">
                <a:solidFill>
                  <a:srgbClr val="FFFFFF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83" name="AutoShape 1036"/>
              <p:cNvSpPr>
                <a:spLocks noChangeArrowheads="1"/>
              </p:cNvSpPr>
              <p:nvPr/>
            </p:nvSpPr>
            <p:spPr bwMode="auto">
              <a:xfrm>
                <a:off x="2064" y="1248"/>
                <a:ext cx="192" cy="192"/>
              </a:xfrm>
              <a:prstGeom prst="cube">
                <a:avLst>
                  <a:gd name="adj" fmla="val 25000"/>
                </a:avLst>
              </a:prstGeom>
              <a:solidFill>
                <a:srgbClr val="DC0081"/>
              </a:solidFill>
              <a:ln w="12700">
                <a:solidFill>
                  <a:srgbClr val="FFFFFF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84" name="AutoShape 1037"/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192" cy="192"/>
              </a:xfrm>
              <a:prstGeom prst="cube">
                <a:avLst>
                  <a:gd name="adj" fmla="val 25000"/>
                </a:avLst>
              </a:prstGeom>
              <a:solidFill>
                <a:srgbClr val="DC0081"/>
              </a:solidFill>
              <a:ln w="12700">
                <a:solidFill>
                  <a:srgbClr val="FFFFFF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85" name="AutoShape 1038"/>
              <p:cNvSpPr>
                <a:spLocks noChangeArrowheads="1"/>
              </p:cNvSpPr>
              <p:nvPr/>
            </p:nvSpPr>
            <p:spPr bwMode="auto">
              <a:xfrm>
                <a:off x="1488" y="2016"/>
                <a:ext cx="192" cy="192"/>
              </a:xfrm>
              <a:prstGeom prst="cube">
                <a:avLst>
                  <a:gd name="adj" fmla="val 25000"/>
                </a:avLst>
              </a:prstGeom>
              <a:solidFill>
                <a:srgbClr val="DC0081"/>
              </a:solidFill>
              <a:ln w="12700">
                <a:solidFill>
                  <a:srgbClr val="FFFFFF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+mn-cs"/>
                </a:endParaRPr>
              </a:p>
            </p:txBody>
          </p:sp>
        </p:grpSp>
        <p:sp>
          <p:nvSpPr>
            <p:cNvPr id="62" name="Line 1039"/>
            <p:cNvSpPr>
              <a:spLocks noChangeShapeType="1"/>
            </p:cNvSpPr>
            <p:nvPr/>
          </p:nvSpPr>
          <p:spPr bwMode="auto">
            <a:xfrm>
              <a:off x="2081213" y="2370138"/>
              <a:ext cx="0" cy="36512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+mn-cs"/>
              </a:endParaRPr>
            </a:p>
          </p:txBody>
        </p:sp>
        <p:sp>
          <p:nvSpPr>
            <p:cNvPr id="63" name="Line 1040"/>
            <p:cNvSpPr>
              <a:spLocks noChangeShapeType="1"/>
            </p:cNvSpPr>
            <p:nvPr/>
          </p:nvSpPr>
          <p:spPr bwMode="auto">
            <a:xfrm>
              <a:off x="2155825" y="3101975"/>
              <a:ext cx="149225" cy="2190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+mn-cs"/>
              </a:endParaRPr>
            </a:p>
          </p:txBody>
        </p:sp>
        <p:sp>
          <p:nvSpPr>
            <p:cNvPr id="64" name="Line 1041"/>
            <p:cNvSpPr>
              <a:spLocks noChangeShapeType="1"/>
            </p:cNvSpPr>
            <p:nvPr/>
          </p:nvSpPr>
          <p:spPr bwMode="auto">
            <a:xfrm>
              <a:off x="2676525" y="3614738"/>
              <a:ext cx="1192213" cy="2190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+mn-cs"/>
              </a:endParaRPr>
            </a:p>
          </p:txBody>
        </p:sp>
        <p:sp>
          <p:nvSpPr>
            <p:cNvPr id="65" name="Line 1042"/>
            <p:cNvSpPr>
              <a:spLocks noChangeShapeType="1"/>
            </p:cNvSpPr>
            <p:nvPr/>
          </p:nvSpPr>
          <p:spPr bwMode="auto">
            <a:xfrm flipV="1">
              <a:off x="4241800" y="3101975"/>
              <a:ext cx="298450" cy="51276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+mn-cs"/>
              </a:endParaRPr>
            </a:p>
          </p:txBody>
        </p:sp>
        <p:sp>
          <p:nvSpPr>
            <p:cNvPr id="66" name="Line 1043"/>
            <p:cNvSpPr>
              <a:spLocks noChangeShapeType="1"/>
            </p:cNvSpPr>
            <p:nvPr/>
          </p:nvSpPr>
          <p:spPr bwMode="auto">
            <a:xfrm flipV="1">
              <a:off x="4689475" y="2443163"/>
              <a:ext cx="595313" cy="2921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+mn-cs"/>
              </a:endParaRPr>
            </a:p>
          </p:txBody>
        </p:sp>
        <p:sp>
          <p:nvSpPr>
            <p:cNvPr id="67" name="Line 1044"/>
            <p:cNvSpPr>
              <a:spLocks noChangeShapeType="1"/>
            </p:cNvSpPr>
            <p:nvPr/>
          </p:nvSpPr>
          <p:spPr bwMode="auto">
            <a:xfrm>
              <a:off x="5657850" y="2297113"/>
              <a:ext cx="669925" cy="2190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+mn-cs"/>
              </a:endParaRPr>
            </a:p>
          </p:txBody>
        </p:sp>
        <p:sp>
          <p:nvSpPr>
            <p:cNvPr id="68" name="Line 1045"/>
            <p:cNvSpPr>
              <a:spLocks noChangeShapeType="1"/>
            </p:cNvSpPr>
            <p:nvPr/>
          </p:nvSpPr>
          <p:spPr bwMode="auto">
            <a:xfrm>
              <a:off x="4838700" y="2955925"/>
              <a:ext cx="744538" cy="7302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+mn-cs"/>
              </a:endParaRPr>
            </a:p>
          </p:txBody>
        </p:sp>
        <p:sp>
          <p:nvSpPr>
            <p:cNvPr id="69" name="Line 1046"/>
            <p:cNvSpPr>
              <a:spLocks noChangeShapeType="1"/>
            </p:cNvSpPr>
            <p:nvPr/>
          </p:nvSpPr>
          <p:spPr bwMode="auto">
            <a:xfrm flipV="1">
              <a:off x="5956300" y="2735263"/>
              <a:ext cx="371475" cy="2206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+mn-cs"/>
              </a:endParaRPr>
            </a:p>
          </p:txBody>
        </p:sp>
        <p:sp>
          <p:nvSpPr>
            <p:cNvPr id="70" name="Line 1047"/>
            <p:cNvSpPr>
              <a:spLocks noChangeShapeType="1"/>
            </p:cNvSpPr>
            <p:nvPr/>
          </p:nvSpPr>
          <p:spPr bwMode="auto">
            <a:xfrm>
              <a:off x="3348038" y="2516188"/>
              <a:ext cx="0" cy="2921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+mn-cs"/>
              </a:endParaRPr>
            </a:p>
          </p:txBody>
        </p:sp>
        <p:grpSp>
          <p:nvGrpSpPr>
            <p:cNvPr id="71" name="Group 1048"/>
            <p:cNvGrpSpPr>
              <a:grpSpLocks/>
            </p:cNvGrpSpPr>
            <p:nvPr/>
          </p:nvGrpSpPr>
          <p:grpSpPr bwMode="auto">
            <a:xfrm>
              <a:off x="1708151" y="1857375"/>
              <a:ext cx="5141915" cy="1903413"/>
              <a:chOff x="1104" y="1056"/>
              <a:chExt cx="3239" cy="1199"/>
            </a:xfrm>
          </p:grpSpPr>
          <p:sp>
            <p:nvSpPr>
              <p:cNvPr id="73" name="Oval 1049"/>
              <p:cNvSpPr>
                <a:spLocks noChangeArrowheads="1"/>
              </p:cNvSpPr>
              <p:nvPr/>
            </p:nvSpPr>
            <p:spPr bwMode="auto">
              <a:xfrm rot="-1025995">
                <a:off x="1104" y="1056"/>
                <a:ext cx="657" cy="1199"/>
              </a:xfrm>
              <a:prstGeom prst="ellipse">
                <a:avLst/>
              </a:prstGeom>
              <a:noFill/>
              <a:ln w="12700">
                <a:solidFill>
                  <a:srgbClr val="66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74" name="Oval 1050"/>
              <p:cNvSpPr>
                <a:spLocks noChangeArrowheads="1"/>
              </p:cNvSpPr>
              <p:nvPr/>
            </p:nvSpPr>
            <p:spPr bwMode="auto">
              <a:xfrm>
                <a:off x="1902" y="1148"/>
                <a:ext cx="516" cy="876"/>
              </a:xfrm>
              <a:prstGeom prst="ellipse">
                <a:avLst/>
              </a:prstGeom>
              <a:noFill/>
              <a:ln w="12700">
                <a:solidFill>
                  <a:srgbClr val="66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75" name="Oval 1051"/>
              <p:cNvSpPr>
                <a:spLocks noChangeArrowheads="1"/>
              </p:cNvSpPr>
              <p:nvPr/>
            </p:nvSpPr>
            <p:spPr bwMode="auto">
              <a:xfrm>
                <a:off x="2700" y="1194"/>
                <a:ext cx="1643" cy="830"/>
              </a:xfrm>
              <a:prstGeom prst="ellipse">
                <a:avLst/>
              </a:prstGeom>
              <a:noFill/>
              <a:ln w="12700">
                <a:solidFill>
                  <a:srgbClr val="6666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cs typeface="+mn-cs"/>
                </a:endParaRPr>
              </a:p>
            </p:txBody>
          </p:sp>
        </p:grpSp>
        <p:sp>
          <p:nvSpPr>
            <p:cNvPr id="72" name="Line 1052"/>
            <p:cNvSpPr>
              <a:spLocks noChangeShapeType="1"/>
            </p:cNvSpPr>
            <p:nvPr/>
          </p:nvSpPr>
          <p:spPr bwMode="auto">
            <a:xfrm>
              <a:off x="3497263" y="3101975"/>
              <a:ext cx="595312" cy="5857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904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Wireless Protocols Comparison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3627437"/>
            <a:ext cx="8763000" cy="2773363"/>
          </a:xfrm>
          <a:prstGeom prst="rect">
            <a:avLst/>
          </a:prstGeom>
        </p:spPr>
        <p:txBody>
          <a:bodyPr/>
          <a:lstStyle>
            <a:lvl1pPr marL="341313" indent="-341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14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5986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55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5613" lvl="1" indent="-233363">
              <a:buClr>
                <a:srgbClr val="3333CC"/>
              </a:buClr>
              <a:buSzPct val="70000"/>
              <a:buNone/>
              <a:defRPr/>
            </a:pPr>
            <a:endParaRPr lang="en-CA" sz="2000" kern="0" dirty="0">
              <a:solidFill>
                <a:srgbClr val="000000"/>
              </a:solidFill>
              <a:latin typeface="Calibri" pitchFamily="34" charset="0"/>
            </a:endParaRPr>
          </a:p>
          <a:p>
            <a:pPr marL="455613" lvl="1" indent="-233363"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lvl="0"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CA" sz="2400" kern="0" dirty="0" smtClean="0">
              <a:solidFill>
                <a:srgbClr val="000000"/>
              </a:solidFill>
              <a:latin typeface="Calibri" pitchFamily="34" charset="0"/>
            </a:endParaRPr>
          </a:p>
          <a:p>
            <a:pPr lvl="0"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CA" sz="2400" kern="0" dirty="0">
              <a:solidFill>
                <a:srgbClr val="000000"/>
              </a:solidFill>
              <a:latin typeface="Calibri" pitchFamily="34" charset="0"/>
            </a:endParaRPr>
          </a:p>
          <a:p>
            <a:pPr lvl="0"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>
              <a:solidFill>
                <a:srgbClr val="000000"/>
              </a:solidFill>
              <a:latin typeface="Calibri" pitchFamily="34" charset="0"/>
            </a:endParaRPr>
          </a:p>
          <a:p>
            <a:pPr algn="just">
              <a:buClr>
                <a:srgbClr val="FF0000"/>
              </a:buClr>
              <a:buFont typeface="Wingdings" pitchFamily="2" charset="2"/>
              <a:buNone/>
            </a:pPr>
            <a:endParaRPr lang="en-US" sz="2400" kern="0" dirty="0" smtClean="0">
              <a:latin typeface="Cambria" pitchFamily="18" charset="0"/>
            </a:endParaRPr>
          </a:p>
          <a:p>
            <a:pPr algn="just">
              <a:buClr>
                <a:srgbClr val="FF0000"/>
              </a:buClr>
              <a:buFont typeface="Wingdings" pitchFamily="2" charset="2"/>
              <a:buNone/>
            </a:pPr>
            <a:r>
              <a:rPr lang="en-US" sz="2400" kern="0" dirty="0" smtClean="0">
                <a:latin typeface="Cambria" pitchFamily="18" charset="0"/>
              </a:rPr>
              <a:t>      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447800"/>
            <a:ext cx="8686800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904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IEEE 802.15.4 / ZigBee Radios  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65237"/>
            <a:ext cx="8534400" cy="4525963"/>
          </a:xfrm>
          <a:prstGeom prst="rect">
            <a:avLst/>
          </a:prstGeom>
        </p:spPr>
        <p:txBody>
          <a:bodyPr/>
          <a:lstStyle>
            <a:lvl1pPr marL="341313" indent="-341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14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5986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55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</a:rPr>
              <a:t>IEEE 802.15.4 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</a:rPr>
              <a:t>is a set of </a:t>
            </a:r>
            <a:r>
              <a:rPr lang="en-CA" sz="2400" b="1" kern="0" dirty="0" smtClean="0">
                <a:solidFill>
                  <a:srgbClr val="000000"/>
                </a:solidFill>
                <a:latin typeface="Calibri" pitchFamily="34" charset="0"/>
              </a:rPr>
              <a:t>MAC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</a:rPr>
              <a:t>and </a:t>
            </a:r>
            <a:r>
              <a:rPr lang="en-CA" sz="2400" b="1" kern="0" dirty="0" smtClean="0">
                <a:solidFill>
                  <a:srgbClr val="000000"/>
                </a:solidFill>
                <a:latin typeface="Calibri" pitchFamily="34" charset="0"/>
              </a:rPr>
              <a:t>PHY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</a:rPr>
              <a:t>specifications for implementing </a:t>
            </a:r>
            <a:r>
              <a:rPr lang="en-CA" sz="2400" b="1" kern="0" dirty="0" smtClean="0">
                <a:solidFill>
                  <a:srgbClr val="000000"/>
                </a:solidFill>
                <a:latin typeface="Calibri" pitchFamily="34" charset="0"/>
              </a:rPr>
              <a:t>low-rate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CA" sz="2400" b="1" kern="0" dirty="0" smtClean="0">
                <a:solidFill>
                  <a:srgbClr val="000000"/>
                </a:solidFill>
                <a:latin typeface="Calibri" pitchFamily="34" charset="0"/>
              </a:rPr>
              <a:t>wireless personal </a:t>
            </a:r>
            <a:r>
              <a:rPr lang="en-CA" sz="2400" b="1" kern="0" dirty="0">
                <a:solidFill>
                  <a:srgbClr val="000000"/>
                </a:solidFill>
                <a:latin typeface="Calibri" pitchFamily="34" charset="0"/>
              </a:rPr>
              <a:t>area </a:t>
            </a:r>
            <a:r>
              <a:rPr lang="en-CA" sz="2400" b="1" kern="0" dirty="0" smtClean="0">
                <a:solidFill>
                  <a:srgbClr val="000000"/>
                </a:solidFill>
                <a:latin typeface="Calibri" pitchFamily="34" charset="0"/>
              </a:rPr>
              <a:t>network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</a:rPr>
              <a:t> (LR-WPAN)</a:t>
            </a:r>
          </a:p>
          <a:p>
            <a:pPr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</a:rPr>
              <a:t>Low-cost, low-rate and short-range communications between devices</a:t>
            </a:r>
          </a:p>
          <a:p>
            <a:pPr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b="1" kern="0" dirty="0" smtClean="0">
                <a:solidFill>
                  <a:srgbClr val="000000"/>
                </a:solidFill>
                <a:latin typeface="Calibri" pitchFamily="34" charset="0"/>
              </a:rPr>
              <a:t>Network Topology: </a:t>
            </a:r>
            <a:r>
              <a:rPr lang="en-US" kern="0" dirty="0" smtClean="0">
                <a:solidFill>
                  <a:srgbClr val="000000"/>
                </a:solidFill>
                <a:latin typeface="Calibri" pitchFamily="34" charset="0"/>
              </a:rPr>
              <a:t>Star clusters or peer-to-peer operation</a:t>
            </a:r>
          </a:p>
          <a:p>
            <a:pPr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CA" sz="2000" kern="0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455613" lvl="1" indent="-233363"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CA" sz="2000" kern="0" dirty="0">
              <a:solidFill>
                <a:srgbClr val="000000"/>
              </a:solidFill>
              <a:latin typeface="Calibri" pitchFamily="34" charset="0"/>
            </a:endParaRPr>
          </a:p>
          <a:p>
            <a:pPr marL="455613" lvl="1" indent="-233363"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lvl="0"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CA" sz="2400" kern="0" dirty="0" smtClean="0">
              <a:solidFill>
                <a:srgbClr val="000000"/>
              </a:solidFill>
              <a:latin typeface="Calibri" pitchFamily="34" charset="0"/>
            </a:endParaRPr>
          </a:p>
          <a:p>
            <a:pPr lvl="0"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CA" sz="2400" kern="0" dirty="0">
              <a:solidFill>
                <a:srgbClr val="000000"/>
              </a:solidFill>
              <a:latin typeface="Calibri" pitchFamily="34" charset="0"/>
            </a:endParaRPr>
          </a:p>
          <a:p>
            <a:pPr lvl="0"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>
              <a:solidFill>
                <a:srgbClr val="000000"/>
              </a:solidFill>
              <a:latin typeface="Calibri" pitchFamily="34" charset="0"/>
            </a:endParaRPr>
          </a:p>
          <a:p>
            <a:pPr algn="just">
              <a:buClr>
                <a:srgbClr val="FF0000"/>
              </a:buClr>
              <a:buFont typeface="Wingdings" pitchFamily="2" charset="2"/>
              <a:buNone/>
            </a:pPr>
            <a:endParaRPr lang="en-US" sz="2400" kern="0" dirty="0" smtClean="0">
              <a:latin typeface="Cambria" pitchFamily="18" charset="0"/>
            </a:endParaRPr>
          </a:p>
          <a:p>
            <a:pPr algn="just">
              <a:buClr>
                <a:srgbClr val="FF0000"/>
              </a:buClr>
              <a:buFont typeface="Wingdings" pitchFamily="2" charset="2"/>
              <a:buNone/>
            </a:pPr>
            <a:r>
              <a:rPr lang="en-US" sz="2400" kern="0" dirty="0" smtClean="0">
                <a:latin typeface="Cambria" pitchFamily="18" charset="0"/>
              </a:rPr>
              <a:t>    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85800" y="3886200"/>
            <a:ext cx="3590924" cy="1981200"/>
            <a:chOff x="1647825" y="2057400"/>
            <a:chExt cx="4143375" cy="2286000"/>
          </a:xfrm>
        </p:grpSpPr>
        <p:sp>
          <p:nvSpPr>
            <p:cNvPr id="9" name="Line 3"/>
            <p:cNvSpPr>
              <a:spLocks noChangeShapeType="1"/>
            </p:cNvSpPr>
            <p:nvPr/>
          </p:nvSpPr>
          <p:spPr bwMode="auto">
            <a:xfrm flipV="1">
              <a:off x="3505200" y="2971800"/>
              <a:ext cx="1066800" cy="304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4"/>
            <p:cNvSpPr>
              <a:spLocks noChangeArrowheads="1"/>
            </p:cNvSpPr>
            <p:nvPr/>
          </p:nvSpPr>
          <p:spPr bwMode="auto">
            <a:xfrm>
              <a:off x="3352800" y="31242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5"/>
            <p:cNvSpPr>
              <a:spLocks noChangeShapeType="1"/>
            </p:cNvSpPr>
            <p:nvPr/>
          </p:nvSpPr>
          <p:spPr bwMode="auto">
            <a:xfrm flipV="1">
              <a:off x="4572000" y="2971800"/>
              <a:ext cx="0" cy="1219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6"/>
            <p:cNvSpPr>
              <a:spLocks noChangeArrowheads="1"/>
            </p:cNvSpPr>
            <p:nvPr/>
          </p:nvSpPr>
          <p:spPr bwMode="auto">
            <a:xfrm>
              <a:off x="4419600" y="40386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7"/>
            <p:cNvSpPr>
              <a:spLocks noChangeShapeType="1"/>
            </p:cNvSpPr>
            <p:nvPr/>
          </p:nvSpPr>
          <p:spPr bwMode="auto">
            <a:xfrm flipH="1" flipV="1">
              <a:off x="4038600" y="2209800"/>
              <a:ext cx="533400" cy="762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8"/>
            <p:cNvSpPr>
              <a:spLocks noChangeArrowheads="1"/>
            </p:cNvSpPr>
            <p:nvPr/>
          </p:nvSpPr>
          <p:spPr bwMode="auto">
            <a:xfrm>
              <a:off x="3886200" y="20574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flipV="1">
              <a:off x="4572000" y="2209800"/>
              <a:ext cx="762000" cy="762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10"/>
            <p:cNvSpPr>
              <a:spLocks noChangeArrowheads="1"/>
            </p:cNvSpPr>
            <p:nvPr/>
          </p:nvSpPr>
          <p:spPr bwMode="auto">
            <a:xfrm>
              <a:off x="5181600" y="20574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1"/>
            <p:cNvSpPr>
              <a:spLocks noChangeShapeType="1"/>
            </p:cNvSpPr>
            <p:nvPr/>
          </p:nvSpPr>
          <p:spPr bwMode="auto">
            <a:xfrm>
              <a:off x="4572000" y="2971800"/>
              <a:ext cx="1066800" cy="228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12"/>
            <p:cNvSpPr>
              <a:spLocks noChangeArrowheads="1"/>
            </p:cNvSpPr>
            <p:nvPr/>
          </p:nvSpPr>
          <p:spPr bwMode="auto">
            <a:xfrm>
              <a:off x="5486400" y="30480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19"/>
            <p:cNvSpPr>
              <a:spLocks noChangeArrowheads="1"/>
            </p:cNvSpPr>
            <p:nvPr/>
          </p:nvSpPr>
          <p:spPr bwMode="auto">
            <a:xfrm>
              <a:off x="4419600" y="2819400"/>
              <a:ext cx="304800" cy="304800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Text Box 21"/>
            <p:cNvSpPr txBox="1">
              <a:spLocks noChangeArrowheads="1"/>
            </p:cNvSpPr>
            <p:nvPr/>
          </p:nvSpPr>
          <p:spPr bwMode="auto">
            <a:xfrm>
              <a:off x="1647825" y="2133600"/>
              <a:ext cx="1409700" cy="7016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PAN</a:t>
              </a:r>
            </a:p>
            <a:p>
              <a:pPr algn="ctr"/>
              <a:r>
                <a:rPr lang="en-US" sz="2000" dirty="0"/>
                <a:t>Coordinator</a:t>
              </a:r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3048000" y="2514600"/>
              <a:ext cx="1524000" cy="457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734170" y="3780818"/>
            <a:ext cx="2733430" cy="2268164"/>
            <a:chOff x="4648200" y="1828800"/>
            <a:chExt cx="3581400" cy="2971800"/>
          </a:xfrm>
        </p:grpSpPr>
        <p:sp>
          <p:nvSpPr>
            <p:cNvPr id="39" name="Line 22"/>
            <p:cNvSpPr>
              <a:spLocks noChangeShapeType="1"/>
            </p:cNvSpPr>
            <p:nvPr/>
          </p:nvSpPr>
          <p:spPr bwMode="auto">
            <a:xfrm>
              <a:off x="7315200" y="2971800"/>
              <a:ext cx="228600" cy="990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23"/>
            <p:cNvSpPr>
              <a:spLocks noChangeShapeType="1"/>
            </p:cNvSpPr>
            <p:nvPr/>
          </p:nvSpPr>
          <p:spPr bwMode="auto">
            <a:xfrm flipV="1">
              <a:off x="4800600" y="3733800"/>
              <a:ext cx="1143000" cy="533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Line 24"/>
            <p:cNvSpPr>
              <a:spLocks noChangeShapeType="1"/>
            </p:cNvSpPr>
            <p:nvPr/>
          </p:nvSpPr>
          <p:spPr bwMode="auto">
            <a:xfrm flipH="1">
              <a:off x="5943600" y="2667000"/>
              <a:ext cx="228600" cy="1066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25"/>
            <p:cNvSpPr>
              <a:spLocks noChangeShapeType="1"/>
            </p:cNvSpPr>
            <p:nvPr/>
          </p:nvSpPr>
          <p:spPr bwMode="auto">
            <a:xfrm flipV="1">
              <a:off x="5791200" y="3733800"/>
              <a:ext cx="152400" cy="914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26"/>
            <p:cNvSpPr>
              <a:spLocks noChangeShapeType="1"/>
            </p:cNvSpPr>
            <p:nvPr/>
          </p:nvSpPr>
          <p:spPr bwMode="auto">
            <a:xfrm flipH="1" flipV="1">
              <a:off x="5410200" y="1981200"/>
              <a:ext cx="762000" cy="685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Line 27"/>
            <p:cNvSpPr>
              <a:spLocks noChangeShapeType="1"/>
            </p:cNvSpPr>
            <p:nvPr/>
          </p:nvSpPr>
          <p:spPr bwMode="auto">
            <a:xfrm>
              <a:off x="6172200" y="2667000"/>
              <a:ext cx="114300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Line 28"/>
            <p:cNvSpPr>
              <a:spLocks noChangeShapeType="1"/>
            </p:cNvSpPr>
            <p:nvPr/>
          </p:nvSpPr>
          <p:spPr bwMode="auto">
            <a:xfrm flipV="1">
              <a:off x="7315200" y="2133600"/>
              <a:ext cx="762000" cy="838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Oval 29"/>
            <p:cNvSpPr>
              <a:spLocks noChangeArrowheads="1"/>
            </p:cNvSpPr>
            <p:nvPr/>
          </p:nvSpPr>
          <p:spPr bwMode="auto">
            <a:xfrm>
              <a:off x="6019800" y="25146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30"/>
            <p:cNvSpPr>
              <a:spLocks noChangeArrowheads="1"/>
            </p:cNvSpPr>
            <p:nvPr/>
          </p:nvSpPr>
          <p:spPr bwMode="auto">
            <a:xfrm>
              <a:off x="5791200" y="3581400"/>
              <a:ext cx="304800" cy="304800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Oval 31"/>
            <p:cNvSpPr>
              <a:spLocks noChangeArrowheads="1"/>
            </p:cNvSpPr>
            <p:nvPr/>
          </p:nvSpPr>
          <p:spPr bwMode="auto">
            <a:xfrm>
              <a:off x="7162800" y="28194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Oval 32"/>
            <p:cNvSpPr>
              <a:spLocks noChangeArrowheads="1"/>
            </p:cNvSpPr>
            <p:nvPr/>
          </p:nvSpPr>
          <p:spPr bwMode="auto">
            <a:xfrm>
              <a:off x="7391400" y="38100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Oval 33"/>
            <p:cNvSpPr>
              <a:spLocks noChangeArrowheads="1"/>
            </p:cNvSpPr>
            <p:nvPr/>
          </p:nvSpPr>
          <p:spPr bwMode="auto">
            <a:xfrm>
              <a:off x="7924800" y="19812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34"/>
            <p:cNvSpPr>
              <a:spLocks noChangeArrowheads="1"/>
            </p:cNvSpPr>
            <p:nvPr/>
          </p:nvSpPr>
          <p:spPr bwMode="auto">
            <a:xfrm>
              <a:off x="5257800" y="18288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Oval 35"/>
            <p:cNvSpPr>
              <a:spLocks noChangeArrowheads="1"/>
            </p:cNvSpPr>
            <p:nvPr/>
          </p:nvSpPr>
          <p:spPr bwMode="auto">
            <a:xfrm>
              <a:off x="5638800" y="44958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36"/>
            <p:cNvSpPr>
              <a:spLocks noChangeArrowheads="1"/>
            </p:cNvSpPr>
            <p:nvPr/>
          </p:nvSpPr>
          <p:spPr bwMode="auto">
            <a:xfrm>
              <a:off x="4648200" y="4114800"/>
              <a:ext cx="304800" cy="3048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904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IEEE 802.15.4 / ZigBee Radios 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1265237"/>
            <a:ext cx="8763000" cy="4525963"/>
          </a:xfrm>
          <a:prstGeom prst="rect">
            <a:avLst/>
          </a:prstGeom>
        </p:spPr>
        <p:txBody>
          <a:bodyPr/>
          <a:lstStyle>
            <a:lvl1pPr marL="341313" indent="-341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14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5986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55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b="1" kern="0" dirty="0" smtClean="0">
                <a:solidFill>
                  <a:srgbClr val="000000"/>
                </a:solidFill>
                <a:latin typeface="Calibri" pitchFamily="34" charset="0"/>
              </a:rPr>
              <a:t>PHY</a:t>
            </a:r>
            <a:endParaRPr lang="en-CA" sz="2400" kern="0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455613" lvl="1" indent="-233363"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</a:rPr>
              <a:t>Frequency of operation in ISM bands, data rates of 20, 40 and 250 kbps</a:t>
            </a:r>
          </a:p>
          <a:p>
            <a:pPr marL="455613" lvl="1" indent="-233363"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</a:rPr>
              <a:t>Direct sequence spread spectrum, BPSK, ASK and O-QPSK</a:t>
            </a:r>
          </a:p>
          <a:p>
            <a:pPr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b="1" kern="0" dirty="0" smtClean="0">
                <a:solidFill>
                  <a:srgbClr val="000000"/>
                </a:solidFill>
                <a:latin typeface="Calibri" pitchFamily="34" charset="0"/>
              </a:rPr>
              <a:t>MAC</a:t>
            </a:r>
            <a:endParaRPr lang="en-CA" sz="2400" kern="0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455613" lvl="1" indent="-233363" eaLnBrk="1" hangingPunct="1">
              <a:spcBef>
                <a:spcPct val="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</a:rPr>
              <a:t>Hybrid CSMA/CA and TDMA channel access</a:t>
            </a:r>
          </a:p>
          <a:p>
            <a:pPr marL="455613" lvl="1" indent="-233363" eaLnBrk="1" hangingPunct="1">
              <a:spcBef>
                <a:spcPct val="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</a:rPr>
              <a:t>Beacon management, guaranteed time slot management, </a:t>
            </a: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</a:rPr>
              <a:t>association and disassociation, acknowledged frame delivery</a:t>
            </a:r>
            <a:endParaRPr lang="en-CA" sz="2000" kern="0" dirty="0" smtClean="0">
              <a:solidFill>
                <a:srgbClr val="000000"/>
              </a:solidFill>
              <a:latin typeface="Calibri" pitchFamily="34" charset="0"/>
            </a:endParaRPr>
          </a:p>
          <a:p>
            <a:pPr lvl="0"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CA" sz="2400" kern="0" dirty="0" smtClean="0">
              <a:solidFill>
                <a:srgbClr val="000000"/>
              </a:solidFill>
              <a:latin typeface="Calibri" pitchFamily="34" charset="0"/>
            </a:endParaRPr>
          </a:p>
          <a:p>
            <a:pPr lvl="0"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CA" sz="2400" kern="0" dirty="0">
              <a:solidFill>
                <a:srgbClr val="000000"/>
              </a:solidFill>
              <a:latin typeface="Calibri" pitchFamily="34" charset="0"/>
            </a:endParaRPr>
          </a:p>
          <a:p>
            <a:pPr lvl="0"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>
              <a:solidFill>
                <a:srgbClr val="000000"/>
              </a:solidFill>
              <a:latin typeface="Calibri" pitchFamily="34" charset="0"/>
            </a:endParaRPr>
          </a:p>
          <a:p>
            <a:pPr algn="just">
              <a:buClr>
                <a:srgbClr val="FF0000"/>
              </a:buClr>
              <a:buFont typeface="Wingdings" pitchFamily="2" charset="2"/>
              <a:buNone/>
            </a:pPr>
            <a:endParaRPr lang="en-US" sz="2400" kern="0" dirty="0" smtClean="0">
              <a:latin typeface="Cambria" pitchFamily="18" charset="0"/>
            </a:endParaRPr>
          </a:p>
          <a:p>
            <a:pPr algn="just">
              <a:buClr>
                <a:srgbClr val="FF0000"/>
              </a:buClr>
              <a:buFont typeface="Wingdings" pitchFamily="2" charset="2"/>
              <a:buNone/>
            </a:pPr>
            <a:r>
              <a:rPr lang="en-US" sz="2400" kern="0" dirty="0" smtClean="0">
                <a:latin typeface="Cambria" pitchFamily="18" charset="0"/>
              </a:rPr>
              <a:t>      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919287" y="3900807"/>
            <a:ext cx="5072343" cy="1204593"/>
            <a:chOff x="3581400" y="2184400"/>
            <a:chExt cx="5072343" cy="1204593"/>
          </a:xfrm>
        </p:grpSpPr>
        <p:sp>
          <p:nvSpPr>
            <p:cNvPr id="8" name="Line 71"/>
            <p:cNvSpPr>
              <a:spLocks noChangeShapeType="1"/>
            </p:cNvSpPr>
            <p:nvPr/>
          </p:nvSpPr>
          <p:spPr bwMode="auto">
            <a:xfrm>
              <a:off x="3638550" y="3048000"/>
              <a:ext cx="838200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72"/>
            <p:cNvSpPr>
              <a:spLocks noChangeShapeType="1"/>
            </p:cNvSpPr>
            <p:nvPr/>
          </p:nvSpPr>
          <p:spPr bwMode="auto">
            <a:xfrm>
              <a:off x="5943600" y="3048000"/>
              <a:ext cx="2209800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AutoShape 91"/>
            <p:cNvSpPr>
              <a:spLocks noChangeArrowheads="1"/>
            </p:cNvSpPr>
            <p:nvPr/>
          </p:nvSpPr>
          <p:spPr bwMode="auto">
            <a:xfrm rot="16200000">
              <a:off x="3848100" y="2781300"/>
              <a:ext cx="457200" cy="76200"/>
            </a:xfrm>
            <a:prstGeom prst="flowChartDelay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Text Box 97"/>
            <p:cNvSpPr txBox="1">
              <a:spLocks noChangeArrowheads="1"/>
            </p:cNvSpPr>
            <p:nvPr/>
          </p:nvSpPr>
          <p:spPr bwMode="auto">
            <a:xfrm>
              <a:off x="3601942" y="3081216"/>
              <a:ext cx="971741" cy="3077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FF0066"/>
                  </a:solidFill>
                  <a:latin typeface="Calibri" pitchFamily="34" charset="0"/>
                </a:rPr>
                <a:t>868.3 MHz</a:t>
              </a:r>
              <a:endParaRPr lang="en-US" sz="1400" dirty="0">
                <a:latin typeface="Calibri" pitchFamily="34" charset="0"/>
              </a:endParaRPr>
            </a:p>
          </p:txBody>
        </p:sp>
        <p:sp>
          <p:nvSpPr>
            <p:cNvPr id="12" name="AutoShape 105"/>
            <p:cNvSpPr>
              <a:spLocks noChangeArrowheads="1"/>
            </p:cNvSpPr>
            <p:nvPr/>
          </p:nvSpPr>
          <p:spPr bwMode="auto">
            <a:xfrm rot="16200000">
              <a:off x="6134100" y="2781300"/>
              <a:ext cx="457200" cy="76200"/>
            </a:xfrm>
            <a:prstGeom prst="flowChartDelay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AutoShape 106"/>
            <p:cNvSpPr>
              <a:spLocks noChangeArrowheads="1"/>
            </p:cNvSpPr>
            <p:nvPr/>
          </p:nvSpPr>
          <p:spPr bwMode="auto">
            <a:xfrm rot="16200000">
              <a:off x="6286500" y="2781300"/>
              <a:ext cx="457200" cy="76200"/>
            </a:xfrm>
            <a:prstGeom prst="flowChartDelay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AutoShape 107"/>
            <p:cNvSpPr>
              <a:spLocks noChangeArrowheads="1"/>
            </p:cNvSpPr>
            <p:nvPr/>
          </p:nvSpPr>
          <p:spPr bwMode="auto">
            <a:xfrm rot="16200000">
              <a:off x="6438900" y="2781300"/>
              <a:ext cx="457200" cy="76200"/>
            </a:xfrm>
            <a:prstGeom prst="flowChartDelay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108"/>
            <p:cNvSpPr>
              <a:spLocks noChangeArrowheads="1"/>
            </p:cNvSpPr>
            <p:nvPr/>
          </p:nvSpPr>
          <p:spPr bwMode="auto">
            <a:xfrm rot="16200000">
              <a:off x="6591300" y="2781300"/>
              <a:ext cx="457200" cy="76200"/>
            </a:xfrm>
            <a:prstGeom prst="flowChartDelay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109"/>
            <p:cNvSpPr>
              <a:spLocks noChangeArrowheads="1"/>
            </p:cNvSpPr>
            <p:nvPr/>
          </p:nvSpPr>
          <p:spPr bwMode="auto">
            <a:xfrm rot="16200000">
              <a:off x="6743700" y="2781300"/>
              <a:ext cx="457200" cy="76200"/>
            </a:xfrm>
            <a:prstGeom prst="flowChartDelay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110"/>
            <p:cNvSpPr>
              <a:spLocks noChangeArrowheads="1"/>
            </p:cNvSpPr>
            <p:nvPr/>
          </p:nvSpPr>
          <p:spPr bwMode="auto">
            <a:xfrm rot="16200000">
              <a:off x="6896100" y="2781300"/>
              <a:ext cx="457200" cy="76200"/>
            </a:xfrm>
            <a:prstGeom prst="flowChartDelay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111"/>
            <p:cNvSpPr>
              <a:spLocks noChangeArrowheads="1"/>
            </p:cNvSpPr>
            <p:nvPr/>
          </p:nvSpPr>
          <p:spPr bwMode="auto">
            <a:xfrm rot="16200000">
              <a:off x="7048500" y="2781300"/>
              <a:ext cx="457200" cy="76200"/>
            </a:xfrm>
            <a:prstGeom prst="flowChartDelay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112"/>
            <p:cNvSpPr>
              <a:spLocks noChangeArrowheads="1"/>
            </p:cNvSpPr>
            <p:nvPr/>
          </p:nvSpPr>
          <p:spPr bwMode="auto">
            <a:xfrm rot="16200000">
              <a:off x="7200900" y="2781300"/>
              <a:ext cx="457200" cy="76200"/>
            </a:xfrm>
            <a:prstGeom prst="flowChartDelay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113"/>
            <p:cNvSpPr>
              <a:spLocks noChangeArrowheads="1"/>
            </p:cNvSpPr>
            <p:nvPr/>
          </p:nvSpPr>
          <p:spPr bwMode="auto">
            <a:xfrm rot="16200000">
              <a:off x="7353300" y="2781300"/>
              <a:ext cx="457200" cy="76200"/>
            </a:xfrm>
            <a:prstGeom prst="flowChartDelay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114"/>
            <p:cNvSpPr>
              <a:spLocks noChangeArrowheads="1"/>
            </p:cNvSpPr>
            <p:nvPr/>
          </p:nvSpPr>
          <p:spPr bwMode="auto">
            <a:xfrm rot="16200000">
              <a:off x="7505700" y="2781300"/>
              <a:ext cx="457200" cy="76200"/>
            </a:xfrm>
            <a:prstGeom prst="flowChartDelay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 Box 120"/>
            <p:cNvSpPr txBox="1">
              <a:spLocks noChangeArrowheads="1"/>
            </p:cNvSpPr>
            <p:nvPr/>
          </p:nvSpPr>
          <p:spPr bwMode="auto">
            <a:xfrm>
              <a:off x="3581400" y="2198687"/>
              <a:ext cx="914033" cy="3077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dirty="0">
                  <a:latin typeface="Calibri" pitchFamily="34" charset="0"/>
                </a:rPr>
                <a:t>Channel 0</a:t>
              </a:r>
            </a:p>
          </p:txBody>
        </p:sp>
        <p:sp>
          <p:nvSpPr>
            <p:cNvPr id="23" name="Text Box 121"/>
            <p:cNvSpPr txBox="1">
              <a:spLocks noChangeArrowheads="1"/>
            </p:cNvSpPr>
            <p:nvPr/>
          </p:nvSpPr>
          <p:spPr bwMode="auto">
            <a:xfrm>
              <a:off x="5562600" y="2198688"/>
              <a:ext cx="1221809" cy="3077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dirty="0">
                  <a:latin typeface="Calibri" pitchFamily="34" charset="0"/>
                </a:rPr>
                <a:t>Channels 1-10</a:t>
              </a:r>
            </a:p>
          </p:txBody>
        </p:sp>
        <p:sp>
          <p:nvSpPr>
            <p:cNvPr id="24" name="Text Box 126"/>
            <p:cNvSpPr txBox="1">
              <a:spLocks noChangeArrowheads="1"/>
            </p:cNvSpPr>
            <p:nvPr/>
          </p:nvSpPr>
          <p:spPr bwMode="auto">
            <a:xfrm>
              <a:off x="7772400" y="3072424"/>
              <a:ext cx="835485" cy="3077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dirty="0">
                  <a:solidFill>
                    <a:srgbClr val="FF0066"/>
                  </a:solidFill>
                  <a:latin typeface="Calibri" pitchFamily="34" charset="0"/>
                </a:rPr>
                <a:t>928 MHz</a:t>
              </a:r>
            </a:p>
          </p:txBody>
        </p:sp>
        <p:sp>
          <p:nvSpPr>
            <p:cNvPr id="25" name="Line 127"/>
            <p:cNvSpPr>
              <a:spLocks noChangeShapeType="1"/>
            </p:cNvSpPr>
            <p:nvPr/>
          </p:nvSpPr>
          <p:spPr bwMode="auto">
            <a:xfrm>
              <a:off x="8153400" y="2971800"/>
              <a:ext cx="1588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 Box 128"/>
            <p:cNvSpPr txBox="1">
              <a:spLocks noChangeArrowheads="1"/>
            </p:cNvSpPr>
            <p:nvPr/>
          </p:nvSpPr>
          <p:spPr bwMode="auto">
            <a:xfrm>
              <a:off x="5562600" y="3066560"/>
              <a:ext cx="835485" cy="3077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dirty="0">
                  <a:solidFill>
                    <a:srgbClr val="FF0066"/>
                  </a:solidFill>
                  <a:latin typeface="Calibri" pitchFamily="34" charset="0"/>
                </a:rPr>
                <a:t>902 MHz</a:t>
              </a:r>
            </a:p>
          </p:txBody>
        </p:sp>
        <p:sp>
          <p:nvSpPr>
            <p:cNvPr id="27" name="Line 129"/>
            <p:cNvSpPr>
              <a:spLocks noChangeShapeType="1"/>
            </p:cNvSpPr>
            <p:nvPr/>
          </p:nvSpPr>
          <p:spPr bwMode="auto">
            <a:xfrm>
              <a:off x="5943600" y="2971800"/>
              <a:ext cx="1588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 Box 135"/>
            <p:cNvSpPr txBox="1">
              <a:spLocks noChangeArrowheads="1"/>
            </p:cNvSpPr>
            <p:nvPr/>
          </p:nvSpPr>
          <p:spPr bwMode="auto">
            <a:xfrm>
              <a:off x="8001000" y="2184400"/>
              <a:ext cx="652743" cy="3077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dirty="0">
                  <a:latin typeface="Calibri" pitchFamily="34" charset="0"/>
                </a:rPr>
                <a:t>2 MHz</a:t>
              </a:r>
            </a:p>
          </p:txBody>
        </p:sp>
        <p:sp>
          <p:nvSpPr>
            <p:cNvPr id="29" name="Line 136"/>
            <p:cNvSpPr>
              <a:spLocks noChangeShapeType="1"/>
            </p:cNvSpPr>
            <p:nvPr/>
          </p:nvSpPr>
          <p:spPr bwMode="auto">
            <a:xfrm>
              <a:off x="7588250" y="2286000"/>
              <a:ext cx="1588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137"/>
            <p:cNvSpPr>
              <a:spLocks noChangeShapeType="1"/>
            </p:cNvSpPr>
            <p:nvPr/>
          </p:nvSpPr>
          <p:spPr bwMode="auto">
            <a:xfrm>
              <a:off x="7740650" y="2286000"/>
              <a:ext cx="1588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138"/>
            <p:cNvSpPr>
              <a:spLocks noChangeShapeType="1"/>
            </p:cNvSpPr>
            <p:nvPr/>
          </p:nvSpPr>
          <p:spPr bwMode="auto">
            <a:xfrm>
              <a:off x="7359650" y="2362200"/>
              <a:ext cx="228600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139"/>
            <p:cNvSpPr>
              <a:spLocks noChangeShapeType="1"/>
            </p:cNvSpPr>
            <p:nvPr/>
          </p:nvSpPr>
          <p:spPr bwMode="auto">
            <a:xfrm flipH="1">
              <a:off x="7740650" y="2362200"/>
              <a:ext cx="228600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57200" y="5105400"/>
            <a:ext cx="8185837" cy="1222177"/>
            <a:chOff x="609600" y="4978400"/>
            <a:chExt cx="8185837" cy="1222177"/>
          </a:xfrm>
        </p:grpSpPr>
        <p:sp>
          <p:nvSpPr>
            <p:cNvPr id="36" name="Line 73"/>
            <p:cNvSpPr>
              <a:spLocks noChangeShapeType="1"/>
            </p:cNvSpPr>
            <p:nvPr/>
          </p:nvSpPr>
          <p:spPr bwMode="auto">
            <a:xfrm>
              <a:off x="838200" y="5791200"/>
              <a:ext cx="7543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AutoShape 74"/>
            <p:cNvSpPr>
              <a:spLocks noChangeArrowheads="1"/>
            </p:cNvSpPr>
            <p:nvPr/>
          </p:nvSpPr>
          <p:spPr bwMode="auto">
            <a:xfrm rot="16200000">
              <a:off x="952500" y="5448300"/>
              <a:ext cx="457200" cy="228600"/>
            </a:xfrm>
            <a:prstGeom prst="flowChartDelay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AutoShape 76"/>
            <p:cNvSpPr>
              <a:spLocks noChangeArrowheads="1"/>
            </p:cNvSpPr>
            <p:nvPr/>
          </p:nvSpPr>
          <p:spPr bwMode="auto">
            <a:xfrm rot="16200000">
              <a:off x="1409700" y="5448300"/>
              <a:ext cx="457200" cy="228600"/>
            </a:xfrm>
            <a:prstGeom prst="flowChartDelay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77"/>
            <p:cNvSpPr>
              <a:spLocks noChangeArrowheads="1"/>
            </p:cNvSpPr>
            <p:nvPr/>
          </p:nvSpPr>
          <p:spPr bwMode="auto">
            <a:xfrm rot="16200000">
              <a:off x="1866900" y="5448300"/>
              <a:ext cx="457200" cy="228600"/>
            </a:xfrm>
            <a:prstGeom prst="flowChartDelay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AutoShape 78"/>
            <p:cNvSpPr>
              <a:spLocks noChangeArrowheads="1"/>
            </p:cNvSpPr>
            <p:nvPr/>
          </p:nvSpPr>
          <p:spPr bwMode="auto">
            <a:xfrm rot="16200000">
              <a:off x="2324100" y="5448300"/>
              <a:ext cx="457200" cy="228600"/>
            </a:xfrm>
            <a:prstGeom prst="flowChartDelay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AutoShape 79"/>
            <p:cNvSpPr>
              <a:spLocks noChangeArrowheads="1"/>
            </p:cNvSpPr>
            <p:nvPr/>
          </p:nvSpPr>
          <p:spPr bwMode="auto">
            <a:xfrm rot="16200000">
              <a:off x="2781300" y="5448300"/>
              <a:ext cx="457200" cy="228600"/>
            </a:xfrm>
            <a:prstGeom prst="flowChartDelay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80"/>
            <p:cNvSpPr>
              <a:spLocks noChangeArrowheads="1"/>
            </p:cNvSpPr>
            <p:nvPr/>
          </p:nvSpPr>
          <p:spPr bwMode="auto">
            <a:xfrm rot="16200000">
              <a:off x="3238500" y="5448300"/>
              <a:ext cx="457200" cy="228600"/>
            </a:xfrm>
            <a:prstGeom prst="flowChartDelay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AutoShape 81"/>
            <p:cNvSpPr>
              <a:spLocks noChangeArrowheads="1"/>
            </p:cNvSpPr>
            <p:nvPr/>
          </p:nvSpPr>
          <p:spPr bwMode="auto">
            <a:xfrm rot="16200000">
              <a:off x="3695700" y="5448300"/>
              <a:ext cx="457200" cy="228600"/>
            </a:xfrm>
            <a:prstGeom prst="flowChartDelay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AutoShape 82"/>
            <p:cNvSpPr>
              <a:spLocks noChangeArrowheads="1"/>
            </p:cNvSpPr>
            <p:nvPr/>
          </p:nvSpPr>
          <p:spPr bwMode="auto">
            <a:xfrm rot="16200000">
              <a:off x="4152900" y="5448300"/>
              <a:ext cx="457200" cy="228600"/>
            </a:xfrm>
            <a:prstGeom prst="flowChartDelay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83"/>
            <p:cNvSpPr>
              <a:spLocks noChangeArrowheads="1"/>
            </p:cNvSpPr>
            <p:nvPr/>
          </p:nvSpPr>
          <p:spPr bwMode="auto">
            <a:xfrm rot="16200000">
              <a:off x="4610100" y="5448300"/>
              <a:ext cx="457200" cy="228600"/>
            </a:xfrm>
            <a:prstGeom prst="flowChartDelay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AutoShape 84"/>
            <p:cNvSpPr>
              <a:spLocks noChangeArrowheads="1"/>
            </p:cNvSpPr>
            <p:nvPr/>
          </p:nvSpPr>
          <p:spPr bwMode="auto">
            <a:xfrm rot="16200000">
              <a:off x="5067300" y="5448300"/>
              <a:ext cx="457200" cy="228600"/>
            </a:xfrm>
            <a:prstGeom prst="flowChartDelay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AutoShape 85"/>
            <p:cNvSpPr>
              <a:spLocks noChangeArrowheads="1"/>
            </p:cNvSpPr>
            <p:nvPr/>
          </p:nvSpPr>
          <p:spPr bwMode="auto">
            <a:xfrm rot="16200000">
              <a:off x="5524500" y="5448300"/>
              <a:ext cx="457200" cy="228600"/>
            </a:xfrm>
            <a:prstGeom prst="flowChartDelay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AutoShape 86"/>
            <p:cNvSpPr>
              <a:spLocks noChangeArrowheads="1"/>
            </p:cNvSpPr>
            <p:nvPr/>
          </p:nvSpPr>
          <p:spPr bwMode="auto">
            <a:xfrm rot="16200000">
              <a:off x="5981700" y="5448300"/>
              <a:ext cx="457200" cy="228600"/>
            </a:xfrm>
            <a:prstGeom prst="flowChartDelay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AutoShape 87"/>
            <p:cNvSpPr>
              <a:spLocks noChangeArrowheads="1"/>
            </p:cNvSpPr>
            <p:nvPr/>
          </p:nvSpPr>
          <p:spPr bwMode="auto">
            <a:xfrm rot="16200000">
              <a:off x="6438900" y="5448300"/>
              <a:ext cx="457200" cy="228600"/>
            </a:xfrm>
            <a:prstGeom prst="flowChartDelay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88"/>
            <p:cNvSpPr>
              <a:spLocks noChangeArrowheads="1"/>
            </p:cNvSpPr>
            <p:nvPr/>
          </p:nvSpPr>
          <p:spPr bwMode="auto">
            <a:xfrm rot="16200000">
              <a:off x="6896100" y="5448300"/>
              <a:ext cx="457200" cy="228600"/>
            </a:xfrm>
            <a:prstGeom prst="flowChartDelay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89"/>
            <p:cNvSpPr>
              <a:spLocks noChangeArrowheads="1"/>
            </p:cNvSpPr>
            <p:nvPr/>
          </p:nvSpPr>
          <p:spPr bwMode="auto">
            <a:xfrm rot="16200000">
              <a:off x="7353300" y="5448300"/>
              <a:ext cx="457200" cy="228600"/>
            </a:xfrm>
            <a:prstGeom prst="flowChartDelay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AutoShape 90"/>
            <p:cNvSpPr>
              <a:spLocks noChangeArrowheads="1"/>
            </p:cNvSpPr>
            <p:nvPr/>
          </p:nvSpPr>
          <p:spPr bwMode="auto">
            <a:xfrm rot="16200000">
              <a:off x="7810500" y="5448300"/>
              <a:ext cx="457200" cy="228600"/>
            </a:xfrm>
            <a:prstGeom prst="flowChartDelay">
              <a:avLst/>
            </a:prstGeom>
            <a:solidFill>
              <a:srgbClr val="0000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Text Box 96"/>
            <p:cNvSpPr txBox="1">
              <a:spLocks noChangeArrowheads="1"/>
            </p:cNvSpPr>
            <p:nvPr/>
          </p:nvSpPr>
          <p:spPr bwMode="auto">
            <a:xfrm>
              <a:off x="609600" y="5842000"/>
              <a:ext cx="748923" cy="3077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dirty="0">
                  <a:solidFill>
                    <a:srgbClr val="FF0066"/>
                  </a:solidFill>
                  <a:latin typeface="Calibri" pitchFamily="34" charset="0"/>
                </a:rPr>
                <a:t>2.4 GHz</a:t>
              </a:r>
            </a:p>
          </p:txBody>
        </p:sp>
        <p:sp>
          <p:nvSpPr>
            <p:cNvPr id="54" name="Text Box 122"/>
            <p:cNvSpPr txBox="1">
              <a:spLocks noChangeArrowheads="1"/>
            </p:cNvSpPr>
            <p:nvPr/>
          </p:nvSpPr>
          <p:spPr bwMode="auto">
            <a:xfrm>
              <a:off x="3810000" y="4992687"/>
              <a:ext cx="1313180" cy="3077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dirty="0">
                  <a:latin typeface="Calibri" pitchFamily="34" charset="0"/>
                </a:rPr>
                <a:t>Channels 11-26</a:t>
              </a:r>
            </a:p>
          </p:txBody>
        </p:sp>
        <p:sp>
          <p:nvSpPr>
            <p:cNvPr id="55" name="Line 123"/>
            <p:cNvSpPr>
              <a:spLocks noChangeShapeType="1"/>
            </p:cNvSpPr>
            <p:nvPr/>
          </p:nvSpPr>
          <p:spPr bwMode="auto">
            <a:xfrm>
              <a:off x="838200" y="5715000"/>
              <a:ext cx="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 Box 124"/>
            <p:cNvSpPr txBox="1">
              <a:spLocks noChangeArrowheads="1"/>
            </p:cNvSpPr>
            <p:nvPr/>
          </p:nvSpPr>
          <p:spPr bwMode="auto">
            <a:xfrm>
              <a:off x="7772400" y="5892800"/>
              <a:ext cx="1023037" cy="3077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dirty="0">
                  <a:solidFill>
                    <a:srgbClr val="FF0066"/>
                  </a:solidFill>
                  <a:latin typeface="Calibri" pitchFamily="34" charset="0"/>
                </a:rPr>
                <a:t>2.4835 GHz</a:t>
              </a:r>
            </a:p>
          </p:txBody>
        </p:sp>
        <p:sp>
          <p:nvSpPr>
            <p:cNvPr id="57" name="Line 125"/>
            <p:cNvSpPr>
              <a:spLocks noChangeShapeType="1"/>
            </p:cNvSpPr>
            <p:nvPr/>
          </p:nvSpPr>
          <p:spPr bwMode="auto">
            <a:xfrm>
              <a:off x="8382000" y="5715000"/>
              <a:ext cx="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 Box 130"/>
            <p:cNvSpPr txBox="1">
              <a:spLocks noChangeArrowheads="1"/>
            </p:cNvSpPr>
            <p:nvPr/>
          </p:nvSpPr>
          <p:spPr bwMode="auto">
            <a:xfrm>
              <a:off x="6858000" y="4978400"/>
              <a:ext cx="652743" cy="30777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dirty="0">
                  <a:latin typeface="Calibri" pitchFamily="34" charset="0"/>
                </a:rPr>
                <a:t>5 MHz</a:t>
              </a:r>
            </a:p>
          </p:txBody>
        </p:sp>
        <p:sp>
          <p:nvSpPr>
            <p:cNvPr id="59" name="Line 131"/>
            <p:cNvSpPr>
              <a:spLocks noChangeShapeType="1"/>
            </p:cNvSpPr>
            <p:nvPr/>
          </p:nvSpPr>
          <p:spPr bwMode="auto">
            <a:xfrm>
              <a:off x="6219825" y="5029200"/>
              <a:ext cx="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132"/>
            <p:cNvSpPr>
              <a:spLocks noChangeShapeType="1"/>
            </p:cNvSpPr>
            <p:nvPr/>
          </p:nvSpPr>
          <p:spPr bwMode="auto">
            <a:xfrm>
              <a:off x="6669088" y="5029200"/>
              <a:ext cx="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133"/>
            <p:cNvSpPr>
              <a:spLocks noChangeShapeType="1"/>
            </p:cNvSpPr>
            <p:nvPr/>
          </p:nvSpPr>
          <p:spPr bwMode="auto">
            <a:xfrm>
              <a:off x="5983288" y="5105400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134"/>
            <p:cNvSpPr>
              <a:spLocks noChangeShapeType="1"/>
            </p:cNvSpPr>
            <p:nvPr/>
          </p:nvSpPr>
          <p:spPr bwMode="auto">
            <a:xfrm flipH="1">
              <a:off x="6669088" y="5105400"/>
              <a:ext cx="228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904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IEEE Standards - Wi-Fi 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1265237"/>
            <a:ext cx="8763000" cy="4525963"/>
          </a:xfrm>
          <a:prstGeom prst="rect">
            <a:avLst/>
          </a:prstGeom>
        </p:spPr>
        <p:txBody>
          <a:bodyPr/>
          <a:lstStyle>
            <a:lvl1pPr marL="341313" indent="-341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14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5986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55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</a:rPr>
              <a:t>IEEE 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</a:rPr>
              <a:t>802.11 is a set of </a:t>
            </a:r>
            <a:r>
              <a:rPr lang="en-CA" sz="2400" b="1" kern="0" dirty="0" smtClean="0">
                <a:solidFill>
                  <a:srgbClr val="000000"/>
                </a:solidFill>
                <a:latin typeface="Calibri" pitchFamily="34" charset="0"/>
              </a:rPr>
              <a:t>MAC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</a:rPr>
              <a:t>and </a:t>
            </a:r>
            <a:r>
              <a:rPr lang="en-CA" sz="2400" b="1" kern="0" dirty="0" smtClean="0">
                <a:solidFill>
                  <a:srgbClr val="000000"/>
                </a:solidFill>
                <a:latin typeface="Calibri" pitchFamily="34" charset="0"/>
              </a:rPr>
              <a:t>PHY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</a:rPr>
              <a:t>specifications for implementing </a:t>
            </a:r>
            <a:r>
              <a:rPr lang="en-CA" sz="2400" b="1" kern="0" dirty="0">
                <a:solidFill>
                  <a:srgbClr val="000000"/>
                </a:solidFill>
                <a:latin typeface="Calibri" pitchFamily="34" charset="0"/>
              </a:rPr>
              <a:t>wireless local area </a:t>
            </a:r>
            <a:r>
              <a:rPr lang="en-CA" sz="2400" b="1" kern="0" dirty="0" smtClean="0">
                <a:solidFill>
                  <a:srgbClr val="000000"/>
                </a:solidFill>
                <a:latin typeface="Calibri" pitchFamily="34" charset="0"/>
              </a:rPr>
              <a:t>network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</a:rPr>
              <a:t>(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</a:rPr>
              <a:t>WLAN)</a:t>
            </a:r>
          </a:p>
          <a:p>
            <a:pPr lvl="0"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>
                <a:solidFill>
                  <a:srgbClr val="000000"/>
                </a:solidFill>
                <a:latin typeface="Calibri" pitchFamily="34" charset="0"/>
              </a:rPr>
              <a:t>IEEE 802.11 standard 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</a:rPr>
              <a:t>defines two operation modes: </a:t>
            </a:r>
            <a:r>
              <a:rPr lang="en-CA" sz="2400" b="1" kern="0" dirty="0" smtClean="0">
                <a:solidFill>
                  <a:srgbClr val="000000"/>
                </a:solidFill>
                <a:latin typeface="Calibri" pitchFamily="34" charset="0"/>
              </a:rPr>
              <a:t>ad hoc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</a:rPr>
              <a:t> mode and </a:t>
            </a:r>
            <a:r>
              <a:rPr lang="en-CA" sz="2400" b="1" kern="0" dirty="0" smtClean="0">
                <a:solidFill>
                  <a:srgbClr val="000000"/>
                </a:solidFill>
                <a:latin typeface="Calibri" pitchFamily="34" charset="0"/>
              </a:rPr>
              <a:t>infrastructure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</a:rPr>
              <a:t> mode</a:t>
            </a:r>
          </a:p>
          <a:p>
            <a:pPr marL="455613" lvl="1" indent="-233363"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</a:rPr>
              <a:t>In </a:t>
            </a:r>
            <a:r>
              <a:rPr lang="en-CA" sz="2000" kern="0" dirty="0">
                <a:solidFill>
                  <a:srgbClr val="000000"/>
                </a:solidFill>
                <a:latin typeface="Calibri" pitchFamily="34" charset="0"/>
              </a:rPr>
              <a:t>ad hoc mode, users communicate directly with each other without the use of a wireless access point (AP</a:t>
            </a: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</a:rPr>
              <a:t>)             Independent Basic Service Set (IBSS)</a:t>
            </a:r>
          </a:p>
          <a:p>
            <a:pPr marL="455613" lvl="1" indent="-233363"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>
                <a:solidFill>
                  <a:srgbClr val="000000"/>
                </a:solidFill>
                <a:latin typeface="Calibri" pitchFamily="34" charset="0"/>
              </a:rPr>
              <a:t>In infrastructure mode, users communicate with each other through a wireless </a:t>
            </a: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</a:rPr>
              <a:t>AP             Basic Service Set (BSS)</a:t>
            </a:r>
            <a:endParaRPr lang="en-CA" sz="2000" kern="0" dirty="0">
              <a:solidFill>
                <a:srgbClr val="000000"/>
              </a:solidFill>
              <a:latin typeface="Calibri" pitchFamily="34" charset="0"/>
            </a:endParaRPr>
          </a:p>
          <a:p>
            <a:pPr marL="455613" lvl="1" indent="-233363"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CA" sz="2000" kern="0" dirty="0">
              <a:solidFill>
                <a:srgbClr val="000000"/>
              </a:solidFill>
              <a:latin typeface="Calibri" pitchFamily="34" charset="0"/>
            </a:endParaRPr>
          </a:p>
          <a:p>
            <a:pPr marL="455613" lvl="1" indent="-233363"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lvl="0"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CA" sz="2400" kern="0" dirty="0" smtClean="0">
              <a:solidFill>
                <a:srgbClr val="000000"/>
              </a:solidFill>
              <a:latin typeface="Calibri" pitchFamily="34" charset="0"/>
            </a:endParaRPr>
          </a:p>
          <a:p>
            <a:pPr lvl="0"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CA" sz="2400" kern="0" dirty="0">
              <a:solidFill>
                <a:srgbClr val="000000"/>
              </a:solidFill>
              <a:latin typeface="Calibri" pitchFamily="34" charset="0"/>
            </a:endParaRPr>
          </a:p>
          <a:p>
            <a:pPr lvl="0"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>
              <a:solidFill>
                <a:srgbClr val="000000"/>
              </a:solidFill>
              <a:latin typeface="Calibri" pitchFamily="34" charset="0"/>
            </a:endParaRPr>
          </a:p>
          <a:p>
            <a:pPr algn="just">
              <a:buClr>
                <a:srgbClr val="FF0000"/>
              </a:buClr>
              <a:buFont typeface="Wingdings" pitchFamily="2" charset="2"/>
              <a:buNone/>
            </a:pPr>
            <a:endParaRPr lang="en-US" sz="2400" kern="0" dirty="0" smtClean="0">
              <a:latin typeface="Cambria" pitchFamily="18" charset="0"/>
            </a:endParaRPr>
          </a:p>
          <a:p>
            <a:pPr algn="just">
              <a:buClr>
                <a:srgbClr val="FF0000"/>
              </a:buClr>
              <a:buFont typeface="Wingdings" pitchFamily="2" charset="2"/>
              <a:buNone/>
            </a:pPr>
            <a:r>
              <a:rPr lang="en-US" sz="2400" kern="0" dirty="0" smtClean="0">
                <a:latin typeface="Cambria" pitchFamily="18" charset="0"/>
              </a:rPr>
              <a:t>     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" t="49302" r="35938" b="13834"/>
          <a:stretch/>
        </p:blipFill>
        <p:spPr bwMode="auto">
          <a:xfrm>
            <a:off x="1600200" y="4278248"/>
            <a:ext cx="5588000" cy="2046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 bwMode="auto">
          <a:xfrm>
            <a:off x="4038600" y="3213100"/>
            <a:ext cx="533400" cy="3175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C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2057400" y="3886200"/>
            <a:ext cx="533400" cy="3175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C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04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IEEE Standards - Wi-Fi 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600200"/>
            <a:ext cx="8534400" cy="4525963"/>
          </a:xfrm>
          <a:prstGeom prst="rect">
            <a:avLst/>
          </a:prstGeom>
        </p:spPr>
        <p:txBody>
          <a:bodyPr/>
          <a:lstStyle>
            <a:lvl1pPr marL="341313" indent="-341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14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5986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55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0">
              <a:lnSpc>
                <a:spcPct val="70000"/>
              </a:lnSpc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</a:rPr>
              <a:t>Wi-Fi is becoming ubiquitous</a:t>
            </a:r>
            <a:endParaRPr lang="en-US" sz="2400" kern="0" dirty="0">
              <a:solidFill>
                <a:srgbClr val="000000"/>
              </a:solidFill>
              <a:latin typeface="Calibri" pitchFamily="34" charset="0"/>
            </a:endParaRPr>
          </a:p>
          <a:p>
            <a:pPr algn="just">
              <a:buClr>
                <a:srgbClr val="FF0000"/>
              </a:buClr>
              <a:buFont typeface="Wingdings" pitchFamily="2" charset="2"/>
              <a:buNone/>
            </a:pPr>
            <a:endParaRPr lang="en-US" sz="2400" kern="0" dirty="0" smtClean="0">
              <a:latin typeface="Cambria" pitchFamily="18" charset="0"/>
            </a:endParaRPr>
          </a:p>
          <a:p>
            <a:pPr algn="just">
              <a:buClr>
                <a:srgbClr val="FF0000"/>
              </a:buClr>
              <a:buFont typeface="Wingdings" pitchFamily="2" charset="2"/>
              <a:buNone/>
            </a:pPr>
            <a:r>
              <a:rPr lang="en-US" sz="2400" kern="0" dirty="0" smtClean="0">
                <a:latin typeface="Cambria" pitchFamily="18" charset="0"/>
              </a:rPr>
              <a:t>      </a:t>
            </a:r>
          </a:p>
          <a:p>
            <a:pPr algn="just">
              <a:buClr>
                <a:srgbClr val="FF0000"/>
              </a:buClr>
              <a:buFont typeface="Wingdings" pitchFamily="2" charset="2"/>
              <a:buNone/>
            </a:pPr>
            <a:r>
              <a:rPr lang="en-US" sz="2400" kern="0" dirty="0" smtClean="0">
                <a:latin typeface="Cambria" pitchFamily="18" charset="0"/>
              </a:rPr>
              <a:t> </a:t>
            </a:r>
          </a:p>
          <a:p>
            <a:pPr algn="just">
              <a:buClr>
                <a:srgbClr val="FF0000"/>
              </a:buClr>
              <a:buFont typeface="Wingdings" pitchFamily="2" charset="2"/>
              <a:buNone/>
            </a:pPr>
            <a:endParaRPr lang="en-US" sz="2400" kern="0" dirty="0" smtClean="0">
              <a:latin typeface="Cambria" pitchFamily="18" charset="0"/>
            </a:endParaRPr>
          </a:p>
          <a:p>
            <a:pPr algn="just">
              <a:buClr>
                <a:srgbClr val="FF0000"/>
              </a:buClr>
              <a:buFont typeface="Wingdings" pitchFamily="2" charset="2"/>
              <a:buNone/>
            </a:pPr>
            <a:endParaRPr lang="en-US" sz="2400" kern="0" dirty="0" smtClean="0">
              <a:latin typeface="Cambria" pitchFamily="18" charset="0"/>
            </a:endParaRPr>
          </a:p>
          <a:p>
            <a:pPr algn="just">
              <a:buClr>
                <a:srgbClr val="FF0000"/>
              </a:buClr>
            </a:pPr>
            <a:endParaRPr lang="en-US" sz="2400" kern="0" dirty="0" smtClean="0">
              <a:latin typeface="Cambria" pitchFamily="18" charset="0"/>
            </a:endParaRPr>
          </a:p>
          <a:p>
            <a:pPr lvl="1" algn="just">
              <a:buClr>
                <a:srgbClr val="FF0000"/>
              </a:buClr>
            </a:pPr>
            <a:endParaRPr lang="en-US" sz="2000" kern="0" dirty="0" smtClean="0">
              <a:latin typeface="Cambria" pitchFamily="18" charset="0"/>
            </a:endParaRPr>
          </a:p>
          <a:p>
            <a:pPr lvl="1" algn="just">
              <a:buClr>
                <a:srgbClr val="FF0000"/>
              </a:buClr>
              <a:buFont typeface="Wingdings" pitchFamily="2" charset="2"/>
              <a:buNone/>
            </a:pPr>
            <a:endParaRPr lang="en-US" sz="2000" kern="0" dirty="0" smtClean="0">
              <a:latin typeface="Cambria" pitchFamily="18" charset="0"/>
            </a:endParaRPr>
          </a:p>
          <a:p>
            <a:pPr lvl="1" algn="just">
              <a:buClr>
                <a:srgbClr val="FF0000"/>
              </a:buClr>
            </a:pPr>
            <a:endParaRPr lang="en-US" sz="2000" kern="0" dirty="0" smtClean="0">
              <a:latin typeface="Cambria" pitchFamily="18" charset="0"/>
            </a:endParaRPr>
          </a:p>
          <a:p>
            <a:pPr lvl="1" algn="just">
              <a:buClr>
                <a:srgbClr val="FF0000"/>
              </a:buClr>
            </a:pPr>
            <a:endParaRPr lang="en-US" sz="2000" kern="0" dirty="0" smtClean="0">
              <a:latin typeface="Cambria" pitchFamily="18" charset="0"/>
            </a:endParaRPr>
          </a:p>
          <a:p>
            <a:pPr lvl="1" algn="just">
              <a:buClr>
                <a:srgbClr val="FF0000"/>
              </a:buClr>
              <a:buFont typeface="Wingdings" pitchFamily="2" charset="2"/>
              <a:buNone/>
            </a:pPr>
            <a:endParaRPr lang="en-US" sz="2000" kern="0" dirty="0" smtClean="0">
              <a:latin typeface="Cambria" pitchFamily="18" charset="0"/>
            </a:endParaRPr>
          </a:p>
          <a:p>
            <a:pPr lvl="1" algn="just">
              <a:buClr>
                <a:srgbClr val="FF0000"/>
              </a:buClr>
            </a:pPr>
            <a:endParaRPr lang="en-US" sz="2000" kern="0" dirty="0" smtClean="0">
              <a:latin typeface="Cambria" pitchFamily="18" charset="0"/>
            </a:endParaRPr>
          </a:p>
          <a:p>
            <a:pPr lvl="1" algn="just">
              <a:buClr>
                <a:srgbClr val="FF0000"/>
              </a:buClr>
            </a:pPr>
            <a:endParaRPr lang="en-US" sz="2000" kern="0" dirty="0" smtClean="0">
              <a:latin typeface="Cambria" pitchFamily="18" charset="0"/>
            </a:endParaRPr>
          </a:p>
          <a:p>
            <a:pPr algn="just">
              <a:buClr>
                <a:srgbClr val="FF0000"/>
              </a:buClr>
            </a:pPr>
            <a:endParaRPr lang="en-US" sz="2400" kern="0" dirty="0" smtClean="0">
              <a:latin typeface="Cambria" pitchFamily="18" charset="0"/>
            </a:endParaRPr>
          </a:p>
          <a:p>
            <a:pPr algn="just">
              <a:buClr>
                <a:srgbClr val="FF0000"/>
              </a:buClr>
            </a:pPr>
            <a:endParaRPr lang="en-US" sz="2400" kern="0" dirty="0" smtClean="0">
              <a:latin typeface="Cambria" pitchFamily="18" charset="0"/>
            </a:endParaRPr>
          </a:p>
          <a:p>
            <a:pPr algn="just">
              <a:buClr>
                <a:srgbClr val="FF0000"/>
              </a:buClr>
            </a:pPr>
            <a:endParaRPr lang="en-US" sz="2400" kern="0" dirty="0" smtClean="0">
              <a:latin typeface="Cambria" pitchFamily="18" charset="0"/>
            </a:endParaRPr>
          </a:p>
          <a:p>
            <a:pPr algn="just">
              <a:buClr>
                <a:srgbClr val="FF0000"/>
              </a:buClr>
            </a:pPr>
            <a:endParaRPr lang="en-US" sz="2400" kern="0" dirty="0" smtClean="0">
              <a:latin typeface="Cambria" pitchFamily="18" charset="0"/>
            </a:endParaRPr>
          </a:p>
          <a:p>
            <a:pPr lvl="1">
              <a:buClr>
                <a:srgbClr val="FF0000"/>
              </a:buClr>
              <a:buFont typeface="Arial" charset="0"/>
              <a:buNone/>
            </a:pPr>
            <a:endParaRPr lang="en-US" sz="2400" kern="0" dirty="0" smtClean="0">
              <a:latin typeface="Cambria" pitchFamily="18" charset="0"/>
            </a:endParaRPr>
          </a:p>
          <a:p>
            <a:pPr>
              <a:buClr>
                <a:srgbClr val="FF0000"/>
              </a:buClr>
            </a:pPr>
            <a:endParaRPr lang="en-US" sz="2400" kern="0" dirty="0" smtClean="0">
              <a:latin typeface="Cambria" pitchFamily="18" charset="0"/>
            </a:endParaRPr>
          </a:p>
          <a:p>
            <a:pPr>
              <a:buClr>
                <a:srgbClr val="996633"/>
              </a:buClr>
            </a:pPr>
            <a:endParaRPr lang="en-US" sz="2400" kern="0" dirty="0" smtClean="0">
              <a:latin typeface="Cambria" pitchFamily="18" charset="0"/>
            </a:endParaRPr>
          </a:p>
          <a:p>
            <a:endParaRPr lang="en-US" sz="2400" kern="0" dirty="0" smtClean="0">
              <a:latin typeface="Cambria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324099"/>
            <a:ext cx="4016382" cy="3200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895350" y="5715000"/>
            <a:ext cx="3048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algn="ctr"/>
            <a:r>
              <a:rPr lang="en-U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 of public hotspots worldwide</a:t>
            </a:r>
            <a:endParaRPr lang="en-US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2400300"/>
            <a:ext cx="4632748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6514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Introduction on Ad Hoc Wireless Networks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81000" y="4724400"/>
            <a:ext cx="8191500" cy="1371600"/>
          </a:xfrm>
          <a:prstGeom prst="rect">
            <a:avLst/>
          </a:prstGeom>
        </p:spPr>
        <p:txBody>
          <a:bodyPr/>
          <a:lstStyle/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Peer-to-peer communications: </a:t>
            </a: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</a:rPr>
              <a:t>No backbone infrastructure</a:t>
            </a: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Self-organizing network</a:t>
            </a: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Multi-hop routing: </a:t>
            </a: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</a:rPr>
              <a:t>Each station plays the role of router</a:t>
            </a: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Dynamic </a:t>
            </a: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</a:rPr>
              <a:t>topology</a:t>
            </a: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pic>
        <p:nvPicPr>
          <p:cNvPr id="3076" name="Picture 4" descr="Infrastructure and AdHoc Wireless Network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590" y="1447800"/>
            <a:ext cx="612321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Evolution of Wi-Fi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905000"/>
            <a:ext cx="7818892" cy="3505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5652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802.11 Standards: PHY Evolution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91108"/>
            <a:ext cx="8420308" cy="417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00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802.11 Standards: PHY Evolution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96" y="1690898"/>
            <a:ext cx="8242804" cy="4100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47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802.11 Standards: MAC Evolution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90036"/>
            <a:ext cx="6210300" cy="5034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634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Original 802.11 MAC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81000" y="1447800"/>
            <a:ext cx="81915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Point </a:t>
            </a: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Coordination Function (PCF)</a:t>
            </a:r>
            <a:endParaRPr lang="en-US" sz="2400" kern="0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Polled access through AP and distributed access</a:t>
            </a: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Contention-free period (CFP) and contention period (CP)</a:t>
            </a: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Seldom implemented in practice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>
                <a:solidFill>
                  <a:srgbClr val="000000"/>
                </a:solidFill>
                <a:latin typeface="Calibri" pitchFamily="34" charset="0"/>
              </a:rPr>
              <a:t>Distributed Coordination Function (DCF)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Two-way handshaking: Carrier </a:t>
            </a: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sense multiple access (CSMA</a:t>
            </a:r>
            <a:r>
              <a:rPr lang="en-US" sz="20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) with immediate ACK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Four-way </a:t>
            </a: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handshaking </a:t>
            </a:r>
            <a:r>
              <a:rPr lang="en-US" sz="20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: RTS/CTS </a:t>
            </a:r>
            <a:r>
              <a:rPr lang="en-US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exchange (optional)</a:t>
            </a:r>
            <a:endParaRPr lang="en-US" sz="2000" kern="0" dirty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11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Original 802.11 MAC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81000" y="1447800"/>
            <a:ext cx="8191500" cy="4495800"/>
          </a:xfrm>
          <a:prstGeom prst="rect">
            <a:avLst/>
          </a:prstGeom>
        </p:spPr>
        <p:txBody>
          <a:bodyPr/>
          <a:lstStyle/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Two-way </a:t>
            </a: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handshaking CSMA-based MAC mechanism </a:t>
            </a:r>
            <a:endParaRPr lang="en-US" sz="2400" kern="0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Distributed </a:t>
            </a:r>
            <a:r>
              <a:rPr lang="en-US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inter-frame space (DIFS</a:t>
            </a:r>
            <a:r>
              <a:rPr lang="en-US" sz="24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Each </a:t>
            </a:r>
            <a:r>
              <a:rPr lang="en-CA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user has to sense the channel idle for a DIFS prior to transmission</a:t>
            </a:r>
          </a:p>
          <a:p>
            <a:pPr marL="341313" lvl="0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discrete-time binary exponential </a:t>
            </a:r>
            <a:r>
              <a:rPr lang="en-CA" sz="2400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backoff</a:t>
            </a:r>
            <a:r>
              <a:rPr lang="en-CA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mechanism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dirty="0">
                <a:latin typeface="Cambria" pitchFamily="18" charset="0"/>
              </a:rPr>
              <a:t>The </a:t>
            </a:r>
            <a:r>
              <a:rPr lang="en-US" sz="2000" dirty="0" err="1">
                <a:latin typeface="Cambria" pitchFamily="18" charset="0"/>
              </a:rPr>
              <a:t>backoff</a:t>
            </a:r>
            <a:r>
              <a:rPr lang="en-US" sz="2000" dirty="0">
                <a:latin typeface="Cambria" pitchFamily="18" charset="0"/>
              </a:rPr>
              <a:t> time is selected according to a uniform distribution in the interval (</a:t>
            </a:r>
            <a:r>
              <a:rPr lang="en-US" sz="2000" dirty="0" smtClean="0">
                <a:latin typeface="Cambria" pitchFamily="18" charset="0"/>
              </a:rPr>
              <a:t>0,CW)</a:t>
            </a:r>
          </a:p>
          <a:p>
            <a:pPr marL="222250" lvl="1" eaLnBrk="0" hangingPunct="0">
              <a:spcBef>
                <a:spcPct val="20000"/>
              </a:spcBef>
              <a:buClr>
                <a:srgbClr val="3333CC"/>
              </a:buClr>
              <a:buSzPct val="70000"/>
              <a:defRPr/>
            </a:pPr>
            <a:r>
              <a:rPr lang="en-US" sz="2000" dirty="0" smtClean="0">
                <a:latin typeface="Cambria" pitchFamily="18" charset="0"/>
              </a:rPr>
              <a:t> </a:t>
            </a:r>
            <a:endParaRPr lang="en-US" sz="2000" dirty="0">
              <a:latin typeface="Cambria" pitchFamily="18" charset="0"/>
            </a:endParaRPr>
          </a:p>
          <a:p>
            <a:pPr marL="341313" lvl="0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Once the data packet is received successfully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The receiver waits for a period of time called short inter-frame space (SIFS</a:t>
            </a:r>
            <a:r>
              <a:rPr lang="en-CA" sz="20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Then , it sends an acknowledgement (ACK)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CA" sz="2000" kern="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3657600"/>
            <a:ext cx="2438400" cy="438912"/>
          </a:xfrm>
          <a:prstGeom prst="rect">
            <a:avLst/>
          </a:prstGeom>
          <a:noFill/>
          <a:ln w="38100">
            <a:solidFill>
              <a:srgbClr val="3333CC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5742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Original 802.11 MAC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81000" y="1295400"/>
            <a:ext cx="86868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</a:rPr>
              <a:t>Four-way handshaking RTS/CTS 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</a:rPr>
              <a:t>access 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</a:rPr>
              <a:t>mechanism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</a:rPr>
              <a:t>Improves </a:t>
            </a:r>
            <a:r>
              <a:rPr lang="en-CA" sz="2000" kern="0" dirty="0">
                <a:solidFill>
                  <a:srgbClr val="000000"/>
                </a:solidFill>
                <a:latin typeface="Calibri" pitchFamily="34" charset="0"/>
              </a:rPr>
              <a:t>throughput performance 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</a:rPr>
              <a:t>Resolves </a:t>
            </a:r>
            <a:r>
              <a:rPr lang="en-CA" sz="2000" kern="0" dirty="0">
                <a:solidFill>
                  <a:srgbClr val="000000"/>
                </a:solidFill>
                <a:latin typeface="Calibri" pitchFamily="34" charset="0"/>
              </a:rPr>
              <a:t>hidden terminal </a:t>
            </a: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</a:rPr>
              <a:t>problem</a:t>
            </a:r>
            <a:endParaRPr lang="en-CA" sz="2000" kern="0" dirty="0">
              <a:solidFill>
                <a:srgbClr val="000000"/>
              </a:solidFill>
              <a:latin typeface="Calibri" pitchFamily="34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eaLnBrk="0" hangingPunct="0">
              <a:spcBef>
                <a:spcPct val="20000"/>
              </a:spcBef>
              <a:buClr>
                <a:srgbClr val="3333CC"/>
              </a:buClr>
              <a:buSzPct val="100000"/>
              <a:defRPr/>
            </a:pP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065214" y="2590800"/>
            <a:ext cx="6326186" cy="2841624"/>
            <a:chOff x="1065214" y="1501776"/>
            <a:chExt cx="6326186" cy="2079624"/>
          </a:xfrm>
        </p:grpSpPr>
        <p:grpSp>
          <p:nvGrpSpPr>
            <p:cNvPr id="58" name="Group 57"/>
            <p:cNvGrpSpPr/>
            <p:nvPr/>
          </p:nvGrpSpPr>
          <p:grpSpPr>
            <a:xfrm>
              <a:off x="1065214" y="1501776"/>
              <a:ext cx="6326186" cy="2079624"/>
              <a:chOff x="1065214" y="1501776"/>
              <a:chExt cx="6326186" cy="2079624"/>
            </a:xfrm>
          </p:grpSpPr>
          <p:grpSp>
            <p:nvGrpSpPr>
              <p:cNvPr id="61" name="Group 15"/>
              <p:cNvGrpSpPr>
                <a:grpSpLocks/>
              </p:cNvGrpSpPr>
              <p:nvPr/>
            </p:nvGrpSpPr>
            <p:grpSpPr bwMode="auto">
              <a:xfrm>
                <a:off x="1065214" y="1501776"/>
                <a:ext cx="6326186" cy="2079624"/>
                <a:chOff x="419" y="5571"/>
                <a:chExt cx="10198" cy="3684"/>
              </a:xfrm>
            </p:grpSpPr>
            <p:sp>
              <p:nvSpPr>
                <p:cNvPr id="66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9448" y="6536"/>
                  <a:ext cx="789" cy="415"/>
                </a:xfrm>
                <a:prstGeom prst="rect">
                  <a:avLst/>
                </a:prstGeom>
                <a:solidFill>
                  <a:srgbClr val="FF66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100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0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  <a:ea typeface="Arial" pitchFamily="34" charset="0"/>
                      <a:cs typeface="Arial" pitchFamily="34" charset="0"/>
                    </a:rPr>
                    <a:t>RTS</a:t>
                  </a:r>
                  <a:endParaRPr kumimoji="0" lang="en-US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67" name="Group 17"/>
                <p:cNvGrpSpPr>
                  <a:grpSpLocks/>
                </p:cNvGrpSpPr>
                <p:nvPr/>
              </p:nvGrpSpPr>
              <p:grpSpPr bwMode="auto">
                <a:xfrm>
                  <a:off x="419" y="5571"/>
                  <a:ext cx="10198" cy="3684"/>
                  <a:chOff x="419" y="5571"/>
                  <a:chExt cx="10198" cy="3684"/>
                </a:xfrm>
              </p:grpSpPr>
              <p:cxnSp>
                <p:nvCxnSpPr>
                  <p:cNvPr id="68" name="AutoShape 18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1547" y="6949"/>
                    <a:ext cx="9070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</p:spPr>
              </p:cxnSp>
              <p:grpSp>
                <p:nvGrpSpPr>
                  <p:cNvPr id="69" name="Group 19"/>
                  <p:cNvGrpSpPr>
                    <a:grpSpLocks/>
                  </p:cNvGrpSpPr>
                  <p:nvPr/>
                </p:nvGrpSpPr>
                <p:grpSpPr bwMode="auto">
                  <a:xfrm>
                    <a:off x="419" y="5571"/>
                    <a:ext cx="10198" cy="3684"/>
                    <a:chOff x="419" y="5571"/>
                    <a:chExt cx="10198" cy="3684"/>
                  </a:xfrm>
                </p:grpSpPr>
                <p:cxnSp>
                  <p:nvCxnSpPr>
                    <p:cNvPr id="70" name="AutoShape 20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4041" y="5900"/>
                      <a:ext cx="0" cy="2654"/>
                    </a:xfrm>
                    <a:prstGeom prst="straightConnector1">
                      <a:avLst/>
                    </a:prstGeom>
                    <a:noFill/>
                    <a:ln w="9525" cap="rnd">
                      <a:solidFill>
                        <a:srgbClr val="000000"/>
                      </a:solidFill>
                      <a:prstDash val="sysDot"/>
                      <a:round/>
                      <a:headEnd/>
                      <a:tailEnd/>
                    </a:ln>
                  </p:spPr>
                </p:cxnSp>
                <p:cxnSp>
                  <p:nvCxnSpPr>
                    <p:cNvPr id="71" name="AutoShape 21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4204" y="5909"/>
                      <a:ext cx="0" cy="2654"/>
                    </a:xfrm>
                    <a:prstGeom prst="straightConnector1">
                      <a:avLst/>
                    </a:prstGeom>
                    <a:noFill/>
                    <a:ln w="9525" cap="rnd">
                      <a:solidFill>
                        <a:srgbClr val="000000"/>
                      </a:solidFill>
                      <a:prstDash val="sysDot"/>
                      <a:round/>
                      <a:headEnd/>
                      <a:tailEnd/>
                    </a:ln>
                  </p:spPr>
                </p:cxnSp>
                <p:grpSp>
                  <p:nvGrpSpPr>
                    <p:cNvPr id="72" name="Group 2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19" y="5571"/>
                      <a:ext cx="10198" cy="3684"/>
                      <a:chOff x="419" y="1287"/>
                      <a:chExt cx="10198" cy="3684"/>
                    </a:xfrm>
                  </p:grpSpPr>
                  <p:grpSp>
                    <p:nvGrpSpPr>
                      <p:cNvPr id="73" name="Group 2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431" y="4562"/>
                        <a:ext cx="6312" cy="409"/>
                        <a:chOff x="3431" y="4562"/>
                        <a:chExt cx="6312" cy="409"/>
                      </a:xfrm>
                    </p:grpSpPr>
                    <p:grpSp>
                      <p:nvGrpSpPr>
                        <p:cNvPr id="106" name="Group 24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431" y="4562"/>
                          <a:ext cx="1177" cy="409"/>
                          <a:chOff x="3431" y="4562"/>
                          <a:chExt cx="1177" cy="409"/>
                        </a:xfrm>
                      </p:grpSpPr>
                      <p:sp>
                        <p:nvSpPr>
                          <p:cNvPr id="110" name="Text Box 25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3431" y="4627"/>
                            <a:ext cx="1177" cy="344"/>
                          </a:xfrm>
                          <a:prstGeom prst="rect">
                            <a:avLst/>
                          </a:prstGeom>
                          <a:solidFill>
                            <a:srgbClr val="FFFFFF"/>
                          </a:solidFill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vert="horz" wrap="non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ts val="100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000" b="0" i="0" u="none" strike="noStrike" cap="none" normalizeH="0" baseline="0" noProof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libri" pitchFamily="34" charset="0"/>
                                <a:ea typeface="Arial" pitchFamily="34" charset="0"/>
                                <a:cs typeface="Arial" pitchFamily="34" charset="0"/>
                              </a:rPr>
                              <a:t>Contention</a:t>
                            </a:r>
                            <a:endParaRPr kumimoji="0" lang="en-US" sz="1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cxnSp>
                        <p:nvCxnSpPr>
                          <p:cNvPr id="111" name="AutoShape 26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3739" y="4562"/>
                            <a:ext cx="579" cy="11"/>
                          </a:xfrm>
                          <a:prstGeom prst="straightConnector1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round/>
                            <a:headEnd type="triangle" w="med" len="med"/>
                            <a:tailEnd type="triangle" w="med" len="med"/>
                          </a:ln>
                        </p:spPr>
                      </p:cxnSp>
                    </p:grpSp>
                    <p:grpSp>
                      <p:nvGrpSpPr>
                        <p:cNvPr id="107" name="Group 2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8566" y="4575"/>
                          <a:ext cx="1177" cy="344"/>
                          <a:chOff x="8566" y="4575"/>
                          <a:chExt cx="1177" cy="344"/>
                        </a:xfrm>
                      </p:grpSpPr>
                      <p:sp>
                        <p:nvSpPr>
                          <p:cNvPr id="108" name="Text Box 28"/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8566" y="4575"/>
                            <a:ext cx="1177" cy="344"/>
                          </a:xfrm>
                          <a:prstGeom prst="rect">
                            <a:avLst/>
                          </a:prstGeom>
                          <a:solidFill>
                            <a:srgbClr val="FFFFFF"/>
                          </a:solidFill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vert="horz" wrap="none" lIns="91440" tIns="45720" rIns="91440" bIns="45720" numCol="1" anchor="t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marL="0" marR="0" lvl="0" indent="0" algn="l" defTabSz="914400" rtl="0" eaLnBrk="1" fontAlgn="base" latinLnBrk="0" hangingPunct="1">
                              <a:lnSpc>
                                <a:spcPct val="100000"/>
                              </a:lnSpc>
                              <a:spcBef>
                                <a:spcPct val="0"/>
                              </a:spcBef>
                              <a:spcAft>
                                <a:spcPts val="100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</a:pPr>
                            <a:r>
                              <a:rPr kumimoji="0" lang="en-US" sz="1000" b="0" i="0" u="none" strike="noStrike" cap="none" normalizeH="0" baseline="0" noProof="1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libri" pitchFamily="34" charset="0"/>
                                <a:ea typeface="Arial" pitchFamily="34" charset="0"/>
                                <a:cs typeface="Arial" pitchFamily="34" charset="0"/>
                              </a:rPr>
                              <a:t>Contention</a:t>
                            </a:r>
                            <a:endParaRPr kumimoji="0" lang="en-US" sz="1800" b="0" i="0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Arial" pitchFamily="34" charset="0"/>
                              <a:cs typeface="Arial" pitchFamily="34" charset="0"/>
                            </a:endParaRPr>
                          </a:p>
                        </p:txBody>
                      </p:sp>
                      <p:cxnSp>
                        <p:nvCxnSpPr>
                          <p:cNvPr id="109" name="AutoShape 29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8862" y="4575"/>
                            <a:ext cx="611" cy="0"/>
                          </a:xfrm>
                          <a:prstGeom prst="straightConnector1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round/>
                            <a:headEnd type="triangle" w="med" len="med"/>
                            <a:tailEnd type="triangle" w="med" len="med"/>
                          </a:ln>
                        </p:spPr>
                      </p:cxnSp>
                    </p:grpSp>
                  </p:grpSp>
                  <p:grpSp>
                    <p:nvGrpSpPr>
                      <p:cNvPr id="74" name="Group 3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19" y="1287"/>
                        <a:ext cx="10198" cy="3275"/>
                        <a:chOff x="419" y="1287"/>
                        <a:chExt cx="10198" cy="3275"/>
                      </a:xfrm>
                    </p:grpSpPr>
                    <p:grpSp>
                      <p:nvGrpSpPr>
                        <p:cNvPr id="75" name="Group 3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19" y="1287"/>
                          <a:ext cx="10198" cy="3275"/>
                          <a:chOff x="419" y="1287"/>
                          <a:chExt cx="10198" cy="3275"/>
                        </a:xfrm>
                      </p:grpSpPr>
                      <p:grpSp>
                        <p:nvGrpSpPr>
                          <p:cNvPr id="82" name="Group 32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419" y="3948"/>
                            <a:ext cx="10198" cy="344"/>
                            <a:chOff x="419" y="3948"/>
                            <a:chExt cx="10198" cy="344"/>
                          </a:xfrm>
                        </p:grpSpPr>
                        <p:cxnSp>
                          <p:nvCxnSpPr>
                            <p:cNvPr id="104" name="AutoShape 33"/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1547" y="4177"/>
                              <a:ext cx="9070" cy="0"/>
                            </a:xfrm>
                            <a:prstGeom prst="straightConnector1">
                              <a:avLst/>
                            </a:prstGeom>
                            <a:noFill/>
                            <a:ln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 type="triangle" w="med" len="med"/>
                            </a:ln>
                          </p:spPr>
                        </p:cxnSp>
                        <p:sp>
                          <p:nvSpPr>
                            <p:cNvPr id="105" name="Text Box 34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419" y="3948"/>
                              <a:ext cx="900" cy="344"/>
                            </a:xfrm>
                            <a:prstGeom prst="rect">
                              <a:avLst/>
                            </a:prstGeom>
                            <a:solidFill>
                              <a:srgbClr val="FFFFFF"/>
                            </a:solidFill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vert="horz" wrap="non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marL="0" marR="0" lvl="0" indent="0" algn="l" defTabSz="914400" rtl="0" eaLnBrk="1" fontAlgn="base" latinLnBrk="0" hangingPunct="1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ts val="100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</a:pPr>
                              <a:r>
                                <a:rPr kumimoji="0" lang="en-US" sz="1000" b="0" i="0" u="none" strike="noStrike" cap="none" normalizeH="0" baseline="0" noProof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libri" pitchFamily="34" charset="0"/>
                                  <a:ea typeface="Arial" pitchFamily="34" charset="0"/>
                                  <a:cs typeface="Arial" pitchFamily="34" charset="0"/>
                                </a:rPr>
                                <a:t>USER2</a:t>
                              </a:r>
                              <a:endParaRPr kumimoji="0" lang="en-US" sz="18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Arial" pitchFamily="34" charset="0"/>
                                <a:cs typeface="Arial" pitchFamily="34" charset="0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83" name="Group 35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419" y="1287"/>
                            <a:ext cx="7934" cy="3275"/>
                            <a:chOff x="419" y="1287"/>
                            <a:chExt cx="7934" cy="3275"/>
                          </a:xfrm>
                        </p:grpSpPr>
                        <p:sp>
                          <p:nvSpPr>
                            <p:cNvPr id="84" name="Text Box 36"/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081" y="1287"/>
                              <a:ext cx="689" cy="344"/>
                            </a:xfrm>
                            <a:prstGeom prst="rect">
                              <a:avLst/>
                            </a:prstGeom>
                            <a:solidFill>
                              <a:srgbClr val="FFFFFF"/>
                            </a:solidFill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vert="horz" wrap="none" lIns="91440" tIns="45720" rIns="91440" bIns="45720" numCol="1" anchor="t" anchorCtr="0" compatLnSpc="1">
                              <a:prstTxWarp prst="textNoShape">
                                <a:avLst/>
                              </a:prstTxWarp>
                            </a:bodyPr>
                            <a:lstStyle/>
                            <a:p>
                              <a:pPr marL="0" marR="0" lvl="0" indent="0" algn="l" defTabSz="914400" rtl="0" eaLnBrk="1" fontAlgn="base" latinLnBrk="0" hangingPunct="1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ts val="100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</a:pPr>
                              <a:r>
                                <a:rPr kumimoji="0" lang="en-US" sz="1000" b="0" i="0" u="none" strike="noStrike" cap="none" normalizeH="0" baseline="0" noProof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libri" pitchFamily="34" charset="0"/>
                                  <a:ea typeface="Arial" pitchFamily="34" charset="0"/>
                                  <a:cs typeface="Arial" pitchFamily="34" charset="0"/>
                                </a:rPr>
                                <a:t>SIFS</a:t>
                              </a:r>
                              <a:endParaRPr kumimoji="0" lang="en-US" sz="1800" b="0" i="0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Arial" pitchFamily="34" charset="0"/>
                                <a:cs typeface="Arial" pitchFamily="34" charset="0"/>
                              </a:endParaRPr>
                            </a:p>
                          </p:txBody>
                        </p:sp>
                        <p:grpSp>
                          <p:nvGrpSpPr>
                            <p:cNvPr id="85" name="Group 37"/>
                            <p:cNvGrpSpPr>
                              <a:grpSpLocks/>
                            </p:cNvGrpSpPr>
                            <p:nvPr/>
                          </p:nvGrpSpPr>
                          <p:grpSpPr bwMode="auto">
                            <a:xfrm>
                              <a:off x="419" y="1287"/>
                              <a:ext cx="7934" cy="3275"/>
                              <a:chOff x="419" y="1287"/>
                              <a:chExt cx="7934" cy="3275"/>
                            </a:xfrm>
                          </p:grpSpPr>
                          <p:grpSp>
                            <p:nvGrpSpPr>
                              <p:cNvPr id="86" name="Group 38"/>
                              <p:cNvGrpSpPr>
                                <a:grpSpLocks/>
                              </p:cNvGrpSpPr>
                              <p:nvPr/>
                            </p:nvGrpSpPr>
                            <p:grpSpPr bwMode="auto">
                              <a:xfrm>
                                <a:off x="419" y="1287"/>
                                <a:ext cx="3548" cy="2998"/>
                                <a:chOff x="419" y="1287"/>
                                <a:chExt cx="3548" cy="2998"/>
                              </a:xfrm>
                            </p:grpSpPr>
                            <p:grpSp>
                              <p:nvGrpSpPr>
                                <p:cNvPr id="91" name="Group 39"/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419" y="1629"/>
                                  <a:ext cx="2882" cy="2656"/>
                                  <a:chOff x="419" y="1629"/>
                                  <a:chExt cx="2882" cy="2656"/>
                                </a:xfrm>
                              </p:grpSpPr>
                              <p:grpSp>
                                <p:nvGrpSpPr>
                                  <p:cNvPr id="97" name="Group 40"/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419" y="1629"/>
                                    <a:ext cx="2089" cy="2656"/>
                                    <a:chOff x="419" y="1629"/>
                                    <a:chExt cx="2089" cy="2656"/>
                                  </a:xfrm>
                                </p:grpSpPr>
                                <p:grpSp>
                                  <p:nvGrpSpPr>
                                    <p:cNvPr id="99" name="Group 41"/>
                                    <p:cNvGrpSpPr>
                                      <a:grpSpLocks/>
                                    </p:cNvGrpSpPr>
                                    <p:nvPr/>
                                  </p:nvGrpSpPr>
                                  <p:grpSpPr bwMode="auto">
                                    <a:xfrm>
                                      <a:off x="419" y="2278"/>
                                      <a:ext cx="1904" cy="452"/>
                                      <a:chOff x="419" y="2278"/>
                                      <a:chExt cx="1904" cy="452"/>
                                    </a:xfrm>
                                  </p:grpSpPr>
                                  <p:sp>
                                    <p:nvSpPr>
                                      <p:cNvPr id="102" name="Text Box 42"/>
                                      <p:cNvSpPr txBox="1">
                                        <a:spLocks noChangeArrowheads="1"/>
                                      </p:cNvSpPr>
                                      <p:nvPr/>
                                    </p:nvSpPr>
                                    <p:spPr bwMode="auto">
                                      <a:xfrm>
                                        <a:off x="419" y="2386"/>
                                        <a:ext cx="900" cy="344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FFFFFF"/>
                                      </a:solidFill>
                                      <a:ln w="9525">
                                        <a:noFill/>
                                        <a:miter lim="800000"/>
                                        <a:headEnd/>
                                        <a:tailEnd/>
                                      </a:ln>
                                    </p:spPr>
                                    <p:txBody>
                                      <a:bodyPr vert="horz" wrap="none" lIns="91440" tIns="45720" rIns="91440" bIns="45720" numCol="1" anchor="t" anchorCtr="0" compatLnSpc="1">
                                        <a:prstTxWarp prst="textNoShape">
                                          <a:avLst/>
                                        </a:prstTxWarp>
                                      </a:bodyPr>
                                      <a:lstStyle/>
                                      <a:p>
                                        <a:pPr marL="0" marR="0" lvl="0" indent="0" algn="l" defTabSz="914400" rtl="0" eaLnBrk="1" fontAlgn="base" latinLnBrk="0" hangingPunct="1">
                                          <a:lnSpc>
                                            <a:spcPct val="100000"/>
                                          </a:lnSpc>
                                          <a:spcBef>
                                            <a:spcPct val="0"/>
                                          </a:spcBef>
                                          <a:spcAft>
                                            <a:spcPts val="1000"/>
                                          </a:spcAft>
                                          <a:buClrTx/>
                                          <a:buSzTx/>
                                          <a:buFontTx/>
                                          <a:buNone/>
                                          <a:tabLst/>
                                        </a:pPr>
                                        <a:r>
                                          <a:rPr kumimoji="0" lang="en-US" sz="1000" b="0" i="0" u="none" strike="noStrike" cap="none" normalizeH="0" baseline="0" noProof="1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libri" pitchFamily="34" charset="0"/>
                                            <a:ea typeface="Arial" pitchFamily="34" charset="0"/>
                                            <a:cs typeface="Arial" pitchFamily="34" charset="0"/>
                                          </a:rPr>
                                          <a:t>USER1</a:t>
                                        </a:r>
                                        <a:endParaRPr kumimoji="0" lang="en-US" sz="1800" b="0" i="0" u="none" strike="noStrike" cap="none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Arial" pitchFamily="34" charset="0"/>
                                          <a:cs typeface="Arial" pitchFamily="34" charset="0"/>
                                        </a:endParaRPr>
                                      </a:p>
                                    </p:txBody>
                                  </p:sp>
                                  <p:sp>
                                    <p:nvSpPr>
                                      <p:cNvPr id="103" name="Text Box 43"/>
                                      <p:cNvSpPr txBox="1">
                                        <a:spLocks noChangeArrowheads="1"/>
                                      </p:cNvSpPr>
                                      <p:nvPr/>
                                    </p:nvSpPr>
                                    <p:spPr bwMode="auto">
                                      <a:xfrm>
                                        <a:off x="1429" y="2278"/>
                                        <a:ext cx="894" cy="386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FF6699"/>
                                      </a:solidFill>
                                      <a:ln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:ln>
                                    </p:spPr>
                                    <p:txBody>
                                      <a:bodyPr vert="horz" wrap="square" lIns="91440" tIns="45720" rIns="91440" bIns="45720" numCol="1" anchor="t" anchorCtr="0" compatLnSpc="1">
                                        <a:prstTxWarp prst="textNoShape">
                                          <a:avLst/>
                                        </a:prstTxWarp>
                                      </a:bodyPr>
                                      <a:lstStyle/>
                                      <a:p>
                                        <a:pPr marL="0" marR="0" lvl="0" indent="0" algn="ctr" defTabSz="914400" rtl="0" eaLnBrk="1" fontAlgn="base" latinLnBrk="0" hangingPunct="1">
                                          <a:lnSpc>
                                            <a:spcPct val="100000"/>
                                          </a:lnSpc>
                                          <a:spcBef>
                                            <a:spcPct val="0"/>
                                          </a:spcBef>
                                          <a:spcAft>
                                            <a:spcPts val="1000"/>
                                          </a:spcAft>
                                          <a:buClrTx/>
                                          <a:buSzTx/>
                                          <a:buFontTx/>
                                          <a:buNone/>
                                          <a:tabLst/>
                                        </a:pPr>
                                        <a:r>
                                          <a:rPr kumimoji="0" lang="en-US" sz="1000" b="0" i="0" u="none" strike="noStrike" cap="none" normalizeH="0" baseline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libri" pitchFamily="34" charset="0"/>
                                            <a:ea typeface="Arial" pitchFamily="34" charset="0"/>
                                            <a:cs typeface="Arial" pitchFamily="34" charset="0"/>
                                          </a:rPr>
                                          <a:t>DATA</a:t>
                                        </a:r>
                                        <a:endParaRPr kumimoji="0" lang="en-US" sz="1800" b="0" i="0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Arial" pitchFamily="34" charset="0"/>
                                          <a:cs typeface="Arial" pitchFamily="34" charset="0"/>
                                        </a:endParaRPr>
                                      </a:p>
                                    </p:txBody>
                                  </p:sp>
                                </p:grpSp>
                                <p:cxnSp>
                                  <p:nvCxnSpPr>
                                    <p:cNvPr id="100" name="AutoShape 44"/>
                                    <p:cNvCxnSpPr>
                                      <a:cxnSpLocks noChangeShapeType="1"/>
                                    </p:cNvCxnSpPr>
                                    <p:nvPr/>
                                  </p:nvCxnSpPr>
                                  <p:spPr bwMode="auto">
                                    <a:xfrm>
                                      <a:off x="2323" y="1631"/>
                                      <a:ext cx="0" cy="2654"/>
                                    </a:xfrm>
                                    <a:prstGeom prst="straightConnector1">
                                      <a:avLst/>
                                    </a:prstGeom>
                                    <a:noFill/>
                                    <a:ln w="9525" cap="rnd">
                                      <a:solidFill>
                                        <a:srgbClr val="000000"/>
                                      </a:solidFill>
                                      <a:prstDash val="sysDot"/>
                                      <a:round/>
                                      <a:headEnd/>
                                      <a:tailEnd/>
                                    </a:ln>
                                  </p:spPr>
                                </p:cxnSp>
                                <p:cxnSp>
                                  <p:nvCxnSpPr>
                                    <p:cNvPr id="101" name="AutoShape 45"/>
                                    <p:cNvCxnSpPr>
                                      <a:cxnSpLocks noChangeShapeType="1"/>
                                    </p:cNvCxnSpPr>
                                    <p:nvPr/>
                                  </p:nvCxnSpPr>
                                  <p:spPr bwMode="auto">
                                    <a:xfrm>
                                      <a:off x="2508" y="1629"/>
                                      <a:ext cx="0" cy="2654"/>
                                    </a:xfrm>
                                    <a:prstGeom prst="straightConnector1">
                                      <a:avLst/>
                                    </a:prstGeom>
                                    <a:noFill/>
                                    <a:ln w="9525" cap="rnd">
                                      <a:solidFill>
                                        <a:srgbClr val="000000"/>
                                      </a:solidFill>
                                      <a:prstDash val="sysDot"/>
                                      <a:round/>
                                      <a:headEnd/>
                                      <a:tailEnd/>
                                    </a:ln>
                                  </p:spPr>
                                </p:cxnSp>
                              </p:grpSp>
                              <p:sp>
                                <p:nvSpPr>
                                  <p:cNvPr id="98" name="Text Box 46"/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512" y="2658"/>
                                    <a:ext cx="789" cy="394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00CC00"/>
                                  </a:solidFill>
                                  <a:ln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:ln>
                                </p:spPr>
                                <p:txBody>
                                  <a:bodyPr vert="horz" wrap="square" lIns="91440" tIns="45720" rIns="91440" bIns="45720" numCol="1" anchor="t" anchorCtr="0" compatLnSpc="1">
                                    <a:prstTxWarp prst="textNoShape">
                                      <a:avLst/>
                                    </a:prstTxWarp>
                                  </a:bodyPr>
                                  <a:lstStyle/>
                                  <a:p>
                                    <a:pPr marL="0" marR="0" lvl="0" indent="0" algn="ctr" defTabSz="914400" rtl="0" eaLnBrk="1" fontAlgn="base" latinLnBrk="0" hangingPunct="1">
                                      <a:lnSpc>
                                        <a:spcPct val="100000"/>
                                      </a:lnSpc>
                                      <a:spcBef>
                                        <a:spcPct val="0"/>
                                      </a:spcBef>
                                      <a:spcAft>
                                        <a:spcPts val="1000"/>
                                      </a:spcAft>
                                      <a:buClrTx/>
                                      <a:buSzTx/>
                                      <a:buFontTx/>
                                      <a:buNone/>
                                      <a:tabLst/>
                                    </a:pPr>
                                    <a:r>
                                      <a:rPr kumimoji="0" lang="en-US" sz="1000" b="0" i="0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libri" pitchFamily="34" charset="0"/>
                                        <a:ea typeface="Arial" pitchFamily="34" charset="0"/>
                                        <a:cs typeface="Arial" pitchFamily="34" charset="0"/>
                                      </a:rPr>
                                      <a:t>ACK</a:t>
                                    </a:r>
                                    <a:endParaRPr kumimoji="0" lang="en-US" sz="1800" b="0" i="0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Arial" pitchFamily="34" charset="0"/>
                                      <a:cs typeface="Arial" pitchFamily="34" charset="0"/>
                                    </a:endParaRPr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92" name="Group 47"/>
                                <p:cNvGrpSpPr>
                                  <a:grpSpLocks/>
                                </p:cNvGrpSpPr>
                                <p:nvPr/>
                              </p:nvGrpSpPr>
                              <p:grpSpPr bwMode="auto">
                                <a:xfrm>
                                  <a:off x="3245" y="1287"/>
                                  <a:ext cx="722" cy="2987"/>
                                  <a:chOff x="3245" y="1287"/>
                                  <a:chExt cx="722" cy="2987"/>
                                </a:xfrm>
                              </p:grpSpPr>
                              <p:cxnSp>
                                <p:nvCxnSpPr>
                                  <p:cNvPr id="93" name="AutoShape 48"/>
                                  <p:cNvCxnSpPr>
                                    <a:cxnSpLocks noChangeShapeType="1"/>
                                  </p:cNvCxnSpPr>
                                  <p:nvPr/>
                                </p:nvCxnSpPr>
                                <p:spPr bwMode="auto">
                                  <a:xfrm>
                                    <a:off x="3882" y="1607"/>
                                    <a:ext cx="0" cy="2654"/>
                                  </a:xfrm>
                                  <a:prstGeom prst="straightConnector1">
                                    <a:avLst/>
                                  </a:prstGeom>
                                  <a:noFill/>
                                  <a:ln w="9525" cap="rnd">
                                    <a:solidFill>
                                      <a:srgbClr val="000000"/>
                                    </a:solidFill>
                                    <a:prstDash val="sysDot"/>
                                    <a:round/>
                                    <a:headEnd/>
                                    <a:tailEnd/>
                                  </a:ln>
                                </p:spPr>
                              </p:cxnSp>
                              <p:grpSp>
                                <p:nvGrpSpPr>
                                  <p:cNvPr id="94" name="Group 49"/>
                                  <p:cNvGrpSpPr>
                                    <a:grpSpLocks/>
                                  </p:cNvGrpSpPr>
                                  <p:nvPr/>
                                </p:nvGrpSpPr>
                                <p:grpSpPr bwMode="auto">
                                  <a:xfrm>
                                    <a:off x="3245" y="1287"/>
                                    <a:ext cx="722" cy="2987"/>
                                    <a:chOff x="3245" y="1287"/>
                                    <a:chExt cx="722" cy="2987"/>
                                  </a:xfrm>
                                </p:grpSpPr>
                                <p:cxnSp>
                                  <p:nvCxnSpPr>
                                    <p:cNvPr id="95" name="AutoShape 50"/>
                                    <p:cNvCxnSpPr>
                                      <a:cxnSpLocks noChangeShapeType="1"/>
                                    </p:cNvCxnSpPr>
                                    <p:nvPr/>
                                  </p:nvCxnSpPr>
                                  <p:spPr bwMode="auto">
                                    <a:xfrm>
                                      <a:off x="3301" y="1620"/>
                                      <a:ext cx="0" cy="2654"/>
                                    </a:xfrm>
                                    <a:prstGeom prst="straightConnector1">
                                      <a:avLst/>
                                    </a:prstGeom>
                                    <a:noFill/>
                                    <a:ln w="9525" cap="rnd">
                                      <a:solidFill>
                                        <a:srgbClr val="000000"/>
                                      </a:solidFill>
                                      <a:prstDash val="sysDot"/>
                                      <a:round/>
                                      <a:headEnd/>
                                      <a:tailEnd/>
                                    </a:ln>
                                  </p:spPr>
                                </p:cxnSp>
                                <p:sp>
                                  <p:nvSpPr>
                                    <p:cNvPr id="96" name="Text Box 51"/>
                                    <p:cNvSpPr txBox="1"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245" y="1287"/>
                                      <a:ext cx="722" cy="344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FFFFFF"/>
                                    </a:solidFill>
                                    <a:ln w="9525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vert="horz" wrap="none" lIns="91440" tIns="45720" rIns="91440" bIns="45720" numCol="1" anchor="t" anchorCtr="0" compatLnSpc="1">
                                      <a:prstTxWarp prst="textNoShape">
                                        <a:avLst/>
                                      </a:prstTxWarp>
                                    </a:bodyPr>
                                    <a:lstStyle/>
                                    <a:p>
                                      <a:pPr marL="0" marR="0" lvl="0" indent="0" algn="l" defTabSz="914400" rtl="0" eaLnBrk="1" fontAlgn="base" latinLnBrk="0" hangingPunct="1">
                                        <a:lnSpc>
                                          <a:spcPct val="100000"/>
                                        </a:lnSpc>
                                        <a:spcBef>
                                          <a:spcPct val="0"/>
                                        </a:spcBef>
                                        <a:spcAft>
                                          <a:spcPts val="1000"/>
                                        </a:spcAft>
                                        <a:buClrTx/>
                                        <a:buSzTx/>
                                        <a:buFontTx/>
                                        <a:buNone/>
                                        <a:tabLst/>
                                      </a:pPr>
                                      <a:r>
                                        <a:rPr kumimoji="0" lang="en-US" sz="1000" b="0" i="0" u="none" strike="noStrike" cap="none" normalizeH="0" baseline="0" noProof="1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libri" pitchFamily="34" charset="0"/>
                                          <a:ea typeface="Arial" pitchFamily="34" charset="0"/>
                                          <a:cs typeface="Arial" pitchFamily="34" charset="0"/>
                                        </a:rPr>
                                        <a:t>DIFS</a:t>
                                      </a:r>
                                      <a:endParaRPr kumimoji="0" lang="en-US" sz="1800" b="0" i="0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Arial" pitchFamily="34" charset="0"/>
                                        <a:cs typeface="Arial" pitchFamily="34" charset="0"/>
                                      </a:endParaRPr>
                                    </a:p>
                                  </p:txBody>
                                </p:sp>
                              </p:grpSp>
                            </p:grpSp>
                          </p:grpSp>
                          <p:sp>
                            <p:nvSpPr>
                              <p:cNvPr id="87" name="Text Box 52"/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4204" y="3762"/>
                                <a:ext cx="789" cy="415"/>
                              </a:xfrm>
                              <a:prstGeom prst="rect">
                                <a:avLst/>
                              </a:prstGeom>
                              <a:solidFill>
                                <a:srgbClr val="FF6600"/>
                              </a:solidFill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marL="0" marR="0" lvl="0" indent="0" algn="ctr" defTabSz="914400" rtl="0" eaLnBrk="1" fontAlgn="base" latinLnBrk="0" hangingPunct="1">
                                  <a:lnSpc>
                                    <a:spcPct val="100000"/>
                                  </a:lnSpc>
                                  <a:spcBef>
                                    <a:spcPct val="0"/>
                                  </a:spcBef>
                                  <a:spcAft>
                                    <a:spcPts val="100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</a:pPr>
                                <a:r>
                                  <a:rPr kumimoji="0" lang="en-US" sz="1000" b="0" i="0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libri" pitchFamily="34" charset="0"/>
                                    <a:ea typeface="Arial" pitchFamily="34" charset="0"/>
                                    <a:cs typeface="Arial" pitchFamily="34" charset="0"/>
                                  </a:rPr>
                                  <a:t>RTS</a:t>
                                </a:r>
                                <a:endParaRPr kumimoji="0" lang="en-US" sz="1800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Arial" pitchFamily="34" charset="0"/>
                                  <a:cs typeface="Arial" pitchFamily="34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88" name="Text Box 53"/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5179" y="4177"/>
                                <a:ext cx="789" cy="385"/>
                              </a:xfrm>
                              <a:prstGeom prst="rect">
                                <a:avLst/>
                              </a:prstGeom>
                              <a:solidFill>
                                <a:srgbClr val="3399FF"/>
                              </a:solidFill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marL="0" marR="0" lvl="0" indent="0" algn="ctr" defTabSz="914400" rtl="0" eaLnBrk="1" fontAlgn="base" latinLnBrk="0" hangingPunct="1">
                                  <a:lnSpc>
                                    <a:spcPct val="100000"/>
                                  </a:lnSpc>
                                  <a:spcBef>
                                    <a:spcPct val="0"/>
                                  </a:spcBef>
                                  <a:spcAft>
                                    <a:spcPts val="100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</a:pPr>
                                <a:r>
                                  <a:rPr kumimoji="0" lang="en-US" sz="1000" b="0" i="0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libri" pitchFamily="34" charset="0"/>
                                    <a:ea typeface="Arial" pitchFamily="34" charset="0"/>
                                    <a:cs typeface="Arial" pitchFamily="34" charset="0"/>
                                  </a:rPr>
                                  <a:t>CTS</a:t>
                                </a:r>
                                <a:endParaRPr kumimoji="0" lang="en-US" sz="1800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Arial" pitchFamily="34" charset="0"/>
                                  <a:cs typeface="Arial" pitchFamily="34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89" name="Text Box 54"/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6126" y="3762"/>
                                <a:ext cx="945" cy="415"/>
                              </a:xfrm>
                              <a:prstGeom prst="rect">
                                <a:avLst/>
                              </a:prstGeom>
                              <a:solidFill>
                                <a:srgbClr val="FF6699"/>
                              </a:solidFill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marL="0" marR="0" lvl="0" indent="0" algn="ctr" defTabSz="914400" rtl="0" eaLnBrk="1" fontAlgn="base" latinLnBrk="0" hangingPunct="1">
                                  <a:lnSpc>
                                    <a:spcPct val="100000"/>
                                  </a:lnSpc>
                                  <a:spcBef>
                                    <a:spcPct val="0"/>
                                  </a:spcBef>
                                  <a:spcAft>
                                    <a:spcPts val="100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</a:pPr>
                                <a:r>
                                  <a:rPr kumimoji="0" lang="en-US" sz="1000" b="0" i="0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libri" pitchFamily="34" charset="0"/>
                                    <a:ea typeface="Arial" pitchFamily="34" charset="0"/>
                                    <a:cs typeface="Arial" pitchFamily="34" charset="0"/>
                                  </a:rPr>
                                  <a:t>DATA</a:t>
                                </a:r>
                                <a:endParaRPr kumimoji="0" lang="en-US" sz="1800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Arial" pitchFamily="34" charset="0"/>
                                  <a:cs typeface="Arial" pitchFamily="34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90" name="Text Box 55"/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7564" y="4177"/>
                                <a:ext cx="789" cy="385"/>
                              </a:xfrm>
                              <a:prstGeom prst="rect">
                                <a:avLst/>
                              </a:prstGeom>
                              <a:solidFill>
                                <a:srgbClr val="00CC00"/>
                              </a:solidFill>
                              <a:ln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pPr marL="0" marR="0" lvl="0" indent="0" algn="ctr" defTabSz="914400" rtl="0" eaLnBrk="1" fontAlgn="base" latinLnBrk="0" hangingPunct="1">
                                  <a:lnSpc>
                                    <a:spcPct val="100000"/>
                                  </a:lnSpc>
                                  <a:spcBef>
                                    <a:spcPct val="0"/>
                                  </a:spcBef>
                                  <a:spcAft>
                                    <a:spcPts val="100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</a:pPr>
                                <a:r>
                                  <a:rPr kumimoji="0" lang="en-US" sz="1000" b="0" i="0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libri" pitchFamily="34" charset="0"/>
                                    <a:ea typeface="Arial" pitchFamily="34" charset="0"/>
                                    <a:cs typeface="Arial" pitchFamily="34" charset="0"/>
                                  </a:rPr>
                                  <a:t>ACK</a:t>
                                </a:r>
                                <a:endParaRPr kumimoji="0" lang="en-US" sz="1800" b="0" i="0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Arial" pitchFamily="34" charset="0"/>
                                  <a:cs typeface="Arial" pitchFamily="34" charset="0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grpSp>
                      <p:nvGrpSpPr>
                        <p:cNvPr id="76" name="Group 5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8903" y="1594"/>
                          <a:ext cx="525" cy="2667"/>
                          <a:chOff x="8903" y="1594"/>
                          <a:chExt cx="525" cy="2667"/>
                        </a:xfrm>
                      </p:grpSpPr>
                      <p:grpSp>
                        <p:nvGrpSpPr>
                          <p:cNvPr id="77" name="Group 57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9244" y="1605"/>
                            <a:ext cx="184" cy="2654"/>
                            <a:chOff x="9244" y="1605"/>
                            <a:chExt cx="184" cy="2654"/>
                          </a:xfrm>
                        </p:grpSpPr>
                        <p:cxnSp>
                          <p:nvCxnSpPr>
                            <p:cNvPr id="80" name="AutoShape 58"/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9428" y="1605"/>
                              <a:ext cx="0" cy="2654"/>
                            </a:xfrm>
                            <a:prstGeom prst="straightConnector1">
                              <a:avLst/>
                            </a:prstGeom>
                            <a:noFill/>
                            <a:ln w="9525" cap="rnd">
                              <a:solidFill>
                                <a:srgbClr val="000000"/>
                              </a:solidFill>
                              <a:prstDash val="sysDot"/>
                              <a:round/>
                              <a:headEnd/>
                              <a:tailEnd/>
                            </a:ln>
                          </p:spPr>
                        </p:cxnSp>
                        <p:cxnSp>
                          <p:nvCxnSpPr>
                            <p:cNvPr id="81" name="AutoShape 59"/>
                            <p:cNvCxnSpPr>
                              <a:cxnSpLocks noChangeShapeType="1"/>
                            </p:cNvCxnSpPr>
                            <p:nvPr/>
                          </p:nvCxnSpPr>
                          <p:spPr bwMode="auto">
                            <a:xfrm>
                              <a:off x="9244" y="1605"/>
                              <a:ext cx="0" cy="2654"/>
                            </a:xfrm>
                            <a:prstGeom prst="straightConnector1">
                              <a:avLst/>
                            </a:prstGeom>
                            <a:noFill/>
                            <a:ln w="9525" cap="rnd">
                              <a:solidFill>
                                <a:srgbClr val="000000"/>
                              </a:solidFill>
                              <a:prstDash val="sysDot"/>
                              <a:round/>
                              <a:headEnd/>
                              <a:tailEnd/>
                            </a:ln>
                          </p:spPr>
                        </p:cxnSp>
                      </p:grpSp>
                      <p:cxnSp>
                        <p:nvCxnSpPr>
                          <p:cNvPr id="78" name="AutoShape 60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9072" y="1594"/>
                            <a:ext cx="0" cy="2654"/>
                          </a:xfrm>
                          <a:prstGeom prst="straightConnector1">
                            <a:avLst/>
                          </a:prstGeom>
                          <a:noFill/>
                          <a:ln w="9525" cap="rnd">
                            <a:solidFill>
                              <a:srgbClr val="000000"/>
                            </a:solidFill>
                            <a:prstDash val="sysDot"/>
                            <a:round/>
                            <a:headEnd/>
                            <a:tailEnd/>
                          </a:ln>
                        </p:spPr>
                      </p:cxnSp>
                      <p:cxnSp>
                        <p:nvCxnSpPr>
                          <p:cNvPr id="79" name="AutoShape 61"/>
                          <p:cNvCxnSpPr>
                            <a:cxnSpLocks noChangeShapeType="1"/>
                          </p:cNvCxnSpPr>
                          <p:nvPr/>
                        </p:nvCxnSpPr>
                        <p:spPr bwMode="auto">
                          <a:xfrm>
                            <a:off x="8903" y="1607"/>
                            <a:ext cx="0" cy="2654"/>
                          </a:xfrm>
                          <a:prstGeom prst="straightConnector1">
                            <a:avLst/>
                          </a:prstGeom>
                          <a:noFill/>
                          <a:ln w="9525" cap="rnd">
                            <a:solidFill>
                              <a:srgbClr val="000000"/>
                            </a:solidFill>
                            <a:prstDash val="sysDot"/>
                            <a:round/>
                            <a:headEnd/>
                            <a:tailEnd/>
                          </a:ln>
                        </p:spPr>
                      </p:cxnSp>
                    </p:grpSp>
                  </p:grpSp>
                </p:grpSp>
              </p:grpSp>
            </p:grpSp>
          </p:grpSp>
          <p:sp>
            <p:nvSpPr>
              <p:cNvPr id="62" name="TextBox 61"/>
              <p:cNvSpPr txBox="1"/>
              <p:nvPr/>
            </p:nvSpPr>
            <p:spPr>
              <a:xfrm>
                <a:off x="3178628" y="2124974"/>
                <a:ext cx="272144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+mn-lt"/>
                  </a:rPr>
                  <a:t>5  4</a:t>
                </a:r>
                <a:endParaRPr lang="en-US" sz="1000" dirty="0">
                  <a:latin typeface="+mn-lt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3178630" y="2971800"/>
                <a:ext cx="272144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+mn-lt"/>
                  </a:rPr>
                  <a:t>2  1</a:t>
                </a:r>
                <a:endParaRPr lang="en-US" sz="1000" dirty="0">
                  <a:latin typeface="+mn-lt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6313712" y="2971800"/>
                <a:ext cx="38100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+mn-lt"/>
                  </a:rPr>
                  <a:t>6  5  4 </a:t>
                </a:r>
                <a:endParaRPr lang="en-US" sz="1000" dirty="0">
                  <a:latin typeface="+mn-lt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13714" y="2154233"/>
                <a:ext cx="381000" cy="11262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+mn-lt"/>
                  </a:rPr>
                  <a:t>3  2  1</a:t>
                </a:r>
                <a:endParaRPr lang="en-US" sz="1000" dirty="0">
                  <a:latin typeface="+mn-lt"/>
                </a:endParaRPr>
              </a:p>
            </p:txBody>
          </p:sp>
        </p:grpSp>
        <p:cxnSp>
          <p:nvCxnSpPr>
            <p:cNvPr id="59" name="AutoShape 62"/>
            <p:cNvCxnSpPr>
              <a:cxnSpLocks noChangeShapeType="1"/>
              <a:endCxn id="90" idx="3"/>
            </p:cNvCxnSpPr>
            <p:nvPr/>
          </p:nvCxnSpPr>
          <p:spPr bwMode="auto">
            <a:xfrm rot="5400000">
              <a:off x="5209768" y="2464478"/>
              <a:ext cx="1554567" cy="183"/>
            </a:xfrm>
            <a:prstGeom prst="straightConnector1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</p:cxnSp>
        <p:sp>
          <p:nvSpPr>
            <p:cNvPr id="60" name="Text Box 51"/>
            <p:cNvSpPr txBox="1">
              <a:spLocks noChangeArrowheads="1"/>
            </p:cNvSpPr>
            <p:nvPr/>
          </p:nvSpPr>
          <p:spPr bwMode="auto">
            <a:xfrm>
              <a:off x="5943600" y="1524000"/>
              <a:ext cx="447883" cy="19418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cap="none" normalizeH="0" baseline="0" noProof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Arial" pitchFamily="34" charset="0"/>
                  <a:cs typeface="Arial" pitchFamily="34" charset="0"/>
                </a:rPr>
                <a:t>DIFS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57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802.11 MAC Enhancements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81000" y="1295400"/>
            <a:ext cx="81915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b="1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802.11e 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enhances DCF and PCF through </a:t>
            </a:r>
            <a:r>
              <a:rPr lang="en-CA" sz="2400" b="1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Hybrid Coordination Function (HCF)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, to support multimedia 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applications with </a:t>
            </a:r>
            <a:r>
              <a:rPr lang="en-CA" sz="2400" kern="0" dirty="0" err="1">
                <a:solidFill>
                  <a:srgbClr val="000000"/>
                </a:solidFill>
                <a:latin typeface="Calibri" pitchFamily="34" charset="0"/>
                <a:cs typeface="+mn-cs"/>
              </a:rPr>
              <a:t>QoS</a:t>
            </a:r>
            <a:endParaRPr lang="en-CA" sz="2400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HCF controlled channel access (</a:t>
            </a:r>
            <a:r>
              <a:rPr lang="en-CA" sz="2400" b="1" kern="0" dirty="0">
                <a:latin typeface="Calibri" panose="020F0502020204030204" pitchFamily="34" charset="0"/>
                <a:cs typeface="Calibri" panose="020F0502020204030204" pitchFamily="34" charset="0"/>
              </a:rPr>
              <a:t>HCCA</a:t>
            </a:r>
            <a:r>
              <a:rPr lang="en-CA" sz="2400" kern="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400" kern="0" dirty="0">
              <a:solidFill>
                <a:srgbClr val="000000"/>
              </a:solidFill>
              <a:latin typeface="Calibri" pitchFamily="34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Improved variant </a:t>
            </a:r>
            <a:r>
              <a:rPr lang="en-CA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CA" sz="20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PCF </a:t>
            </a:r>
            <a:r>
              <a:rPr lang="en-CA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requiring a central </a:t>
            </a:r>
            <a:r>
              <a:rPr lang="en-CA" sz="20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coordinator </a:t>
            </a:r>
            <a:r>
              <a:rPr lang="en-CA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that schedules medium access. </a:t>
            </a:r>
            <a:endParaRPr lang="en-CA" sz="2000" kern="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No </a:t>
            </a:r>
            <a:r>
              <a:rPr lang="en-CA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device implementing HCCA is known to </a:t>
            </a:r>
            <a:r>
              <a:rPr lang="en-CA" sz="20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exist in </a:t>
            </a:r>
            <a:r>
              <a:rPr lang="en-CA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the market</a:t>
            </a:r>
            <a:r>
              <a:rPr lang="en-CA" sz="20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22250" lvl="1" eaLnBrk="0" hangingPunct="0">
              <a:spcBef>
                <a:spcPct val="20000"/>
              </a:spcBef>
              <a:buClr>
                <a:srgbClr val="3333CC"/>
              </a:buClr>
              <a:buSzPct val="70000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Enhanced Distributed Channel Access (</a:t>
            </a:r>
            <a:r>
              <a:rPr lang="en-US" sz="2400" b="1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EDCA</a:t>
            </a: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)</a:t>
            </a:r>
            <a:endParaRPr lang="en-US" sz="2400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An extension to the legacy CSMA-based DCF mechanism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Supports four </a:t>
            </a:r>
            <a:r>
              <a:rPr lang="en-CA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traffic </a:t>
            </a:r>
            <a:r>
              <a:rPr lang="en-CA" sz="20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categories: </a:t>
            </a:r>
            <a:r>
              <a:rPr lang="en-CA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video, voice, best effort, </a:t>
            </a:r>
            <a:r>
              <a:rPr lang="en-CA" sz="20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Enables service differentiation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 smtClean="0">
                <a:latin typeface="Calibri" panose="020F0502020204030204" pitchFamily="34" charset="0"/>
                <a:cs typeface="Calibri" panose="020F0502020204030204" pitchFamily="34" charset="0"/>
              </a:rPr>
              <a:t>EDCA variant </a:t>
            </a:r>
            <a:r>
              <a:rPr lang="en-CA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called </a:t>
            </a:r>
            <a:r>
              <a:rPr lang="en-CA" sz="2000" b="1" kern="0" dirty="0">
                <a:latin typeface="Calibri" panose="020F0502020204030204" pitchFamily="34" charset="0"/>
                <a:cs typeface="Calibri" panose="020F0502020204030204" pitchFamily="34" charset="0"/>
              </a:rPr>
              <a:t>Wi-Fi multimedia (WMM)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71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CA" sz="3200" dirty="0">
                <a:solidFill>
                  <a:srgbClr val="333399"/>
                </a:solidFill>
                <a:latin typeface="Calibri" pitchFamily="34" charset="0"/>
              </a:rPr>
              <a:t>Enhanced Distributed Channel Access (EDCA</a:t>
            </a:r>
            <a:r>
              <a:rPr lang="en-CA" sz="3200" dirty="0" smtClean="0">
                <a:solidFill>
                  <a:srgbClr val="333399"/>
                </a:solidFill>
                <a:latin typeface="Calibri" pitchFamily="34" charset="0"/>
              </a:rPr>
              <a:t>)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81000" y="1524000"/>
            <a:ext cx="8458200" cy="4495800"/>
          </a:xfrm>
          <a:prstGeom prst="rect">
            <a:avLst/>
          </a:prstGeom>
        </p:spPr>
        <p:txBody>
          <a:bodyPr/>
          <a:lstStyle/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Applications 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assign each data packet to an 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AC</a:t>
            </a: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Packets 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are added to one of four independent transmit 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queues</a:t>
            </a: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Different inter frame spaces and contention windows for ACs</a:t>
            </a: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Data 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packets with higher priorities get higher chance of access</a:t>
            </a: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06775"/>
            <a:ext cx="7391400" cy="291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14"/>
          <p:cNvSpPr>
            <a:spLocks noChangeArrowheads="1"/>
          </p:cNvSpPr>
          <p:nvPr/>
        </p:nvSpPr>
        <p:spPr bwMode="auto">
          <a:xfrm>
            <a:off x="3781425" y="3463925"/>
            <a:ext cx="935038" cy="358775"/>
          </a:xfrm>
          <a:prstGeom prst="ellips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6" name="Oval 15"/>
          <p:cNvSpPr>
            <a:spLocks noChangeArrowheads="1"/>
          </p:cNvSpPr>
          <p:nvPr/>
        </p:nvSpPr>
        <p:spPr bwMode="auto">
          <a:xfrm>
            <a:off x="3635375" y="3895725"/>
            <a:ext cx="576263" cy="358775"/>
          </a:xfrm>
          <a:prstGeom prst="ellips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980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CA" sz="3200" dirty="0">
                <a:solidFill>
                  <a:srgbClr val="333399"/>
                </a:solidFill>
                <a:latin typeface="Calibri" pitchFamily="34" charset="0"/>
              </a:rPr>
              <a:t>Enhanced Distributed Channel Access (EDCA)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81000" y="1447800"/>
            <a:ext cx="81915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Internal contention</a:t>
            </a: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2286000"/>
            <a:ext cx="6186312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2635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Ad Hoc vs. Cellular Wireless Networks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81000" y="1600200"/>
            <a:ext cx="81915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graphicFrame>
        <p:nvGraphicFramePr>
          <p:cNvPr id="4" name="Group 6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5704696"/>
              </p:ext>
            </p:extLst>
          </p:nvPr>
        </p:nvGraphicFramePr>
        <p:xfrm>
          <a:off x="609600" y="1600200"/>
          <a:ext cx="8153400" cy="417316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4076700"/>
                <a:gridCol w="4076700"/>
              </a:tblGrid>
              <a:tr h="59663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Cellular Networks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Ad-hoc Networks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</a:tr>
              <a:tr h="67120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Fixed, pre-located cell sites and base stations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No fixed base stations, very rapid deployment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120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Static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 backbone network topology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Highly </a:t>
                      </a:r>
                      <a:r>
                        <a:rPr kumimoji="0" 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dynamic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 network topologies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578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Relatively favorable environment and </a:t>
                      </a:r>
                      <a:r>
                        <a:rPr kumimoji="0" 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stable connectivity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Hostile environment (losses, noise) and </a:t>
                      </a:r>
                      <a:r>
                        <a:rPr kumimoji="0" 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irregular connectivity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416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Detailed planning before base stations can be installed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Ad hoc network automatically forms and conforms to change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416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High setup costs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and large setup time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Cost-effective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 and less setup time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37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CA" sz="3200" dirty="0">
                <a:solidFill>
                  <a:srgbClr val="333399"/>
                </a:solidFill>
                <a:latin typeface="Calibri" pitchFamily="34" charset="0"/>
              </a:rPr>
              <a:t>Enhanced Distributed Channel Access (EDCA)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81000" y="1447800"/>
            <a:ext cx="81915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err="1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Backoff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 mechanism</a:t>
            </a:r>
            <a:endParaRPr lang="en-CA" sz="2400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451100"/>
            <a:ext cx="7778204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0750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CA" sz="3200" dirty="0" smtClean="0">
                <a:solidFill>
                  <a:srgbClr val="333399"/>
                </a:solidFill>
                <a:latin typeface="Calibri" pitchFamily="34" charset="0"/>
              </a:rPr>
              <a:t>EDCA – Transmission Opportunity (TXOP)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04800" y="1295400"/>
            <a:ext cx="8534400" cy="4495800"/>
          </a:xfrm>
          <a:prstGeom prst="rect">
            <a:avLst/>
          </a:prstGeom>
        </p:spPr>
        <p:txBody>
          <a:bodyPr/>
          <a:lstStyle/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In 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addition to the differentiation &amp; prioritization, 802.11e 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introduces TXOP.</a:t>
            </a: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A TXOP is a bounded time interval during which a station can send as </a:t>
            </a:r>
            <a:r>
              <a:rPr lang="en-CA" sz="2400" b="1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many frames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 as possible (as long as the duration of the transmissions does not extend beyond the maximum duration of the TXOP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).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</a:rPr>
              <a:t>A </a:t>
            </a:r>
            <a:r>
              <a:rPr lang="en-CA" sz="2000" kern="0" dirty="0">
                <a:solidFill>
                  <a:srgbClr val="000000"/>
                </a:solidFill>
                <a:latin typeface="Calibri" pitchFamily="34" charset="0"/>
              </a:rPr>
              <a:t>station cannot transmit a frame that extents beyond a TXOP.  If a frame is too large, it should be fragmented to smaller </a:t>
            </a: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</a:rPr>
              <a:t>ones</a:t>
            </a:r>
          </a:p>
          <a:p>
            <a:pPr marL="341313" lvl="0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Advantages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</a:rPr>
              <a:t>Reduces </a:t>
            </a:r>
            <a:r>
              <a:rPr lang="en-CA" sz="2000" kern="0" dirty="0">
                <a:solidFill>
                  <a:srgbClr val="000000"/>
                </a:solidFill>
                <a:latin typeface="Calibri" pitchFamily="34" charset="0"/>
              </a:rPr>
              <a:t>the problem of low rate stations gaining an inordinate amount of channel </a:t>
            </a: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</a:rPr>
              <a:t>time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</a:rPr>
              <a:t>Reduces network overhead</a:t>
            </a:r>
            <a:r>
              <a:rPr lang="en-CA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sz="2000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(due </a:t>
            </a:r>
            <a:r>
              <a:rPr lang="en-CA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CA" sz="2000" kern="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backoff</a:t>
            </a:r>
            <a:r>
              <a:rPr lang="en-CA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sz="2000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CA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</a:t>
            </a:r>
            <a:r>
              <a:rPr lang="en-CA" sz="2000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 frame transmission)</a:t>
            </a:r>
            <a:endParaRPr lang="en-CA" sz="20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CA" sz="2000" kern="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CA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92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802.11 MAC Enhancements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81000" y="1295400"/>
            <a:ext cx="81915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b="1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Frame Aggregation</a:t>
            </a:r>
            <a:endParaRPr lang="en-CA" sz="2400" b="1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Required procedure that </a:t>
            </a:r>
            <a:r>
              <a:rPr lang="en-CA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single packet traverses from </a:t>
            </a:r>
            <a:r>
              <a:rPr lang="en-CA" sz="2000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time </a:t>
            </a:r>
            <a:r>
              <a:rPr lang="en-CA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arrives at the MAC until it is </a:t>
            </a:r>
            <a:r>
              <a:rPr lang="en-CA" sz="2000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successfully received </a:t>
            </a:r>
            <a:r>
              <a:rPr lang="en-CA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the </a:t>
            </a:r>
            <a:r>
              <a:rPr lang="en-CA" sz="2000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receiver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CA" sz="2000" kern="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CA" sz="20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CA" sz="2000" kern="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CA" sz="20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CA" sz="2000" kern="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CA" sz="20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CA" sz="2000" kern="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CA" sz="20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improve throughput            reduce frequency of PHY and MAC headers</a:t>
            </a:r>
          </a:p>
          <a:p>
            <a:pPr marL="222250" lvl="1" eaLnBrk="0" hangingPunct="0">
              <a:spcBef>
                <a:spcPct val="20000"/>
              </a:spcBef>
              <a:buClr>
                <a:srgbClr val="3333CC"/>
              </a:buClr>
              <a:buSzPct val="70000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91" y="2667000"/>
            <a:ext cx="7059820" cy="263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/>
          <p:cNvSpPr/>
          <p:nvPr/>
        </p:nvSpPr>
        <p:spPr bwMode="auto">
          <a:xfrm>
            <a:off x="3454400" y="5499100"/>
            <a:ext cx="533400" cy="3175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C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61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802.11 MAC Enhancements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81000" y="1295400"/>
            <a:ext cx="81915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b="1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Frame Aggregation</a:t>
            </a:r>
            <a:endParaRPr lang="en-CA" sz="2400" b="1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reduce overhead and waiting time, one solution is concatenating </a:t>
            </a:r>
            <a:r>
              <a:rPr lang="en-CA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CA" sz="2000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packing multiple packets together </a:t>
            </a:r>
            <a:r>
              <a:rPr lang="en-CA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adding the overheads over </a:t>
            </a:r>
            <a:r>
              <a:rPr lang="en-CA" sz="2000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group rather </a:t>
            </a:r>
            <a:r>
              <a:rPr lang="en-CA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separate ones</a:t>
            </a:r>
          </a:p>
          <a:p>
            <a:pPr marL="222250" lvl="1" eaLnBrk="0" hangingPunct="0">
              <a:spcBef>
                <a:spcPct val="20000"/>
              </a:spcBef>
              <a:buClr>
                <a:srgbClr val="3333CC"/>
              </a:buClr>
              <a:buSzPct val="70000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895600"/>
            <a:ext cx="5029200" cy="333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152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802.11 MAC Enhancements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81000" y="1447800"/>
            <a:ext cx="8534400" cy="3276600"/>
          </a:xfrm>
          <a:prstGeom prst="rect">
            <a:avLst/>
          </a:prstGeom>
        </p:spPr>
        <p:txBody>
          <a:bodyPr/>
          <a:lstStyle/>
          <a:p>
            <a:pPr marL="341313" indent="-341313" eaLnBrk="0" hangingPunct="0">
              <a:lnSpc>
                <a:spcPct val="114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b="1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Block Acknowledgment </a:t>
            </a:r>
          </a:p>
          <a:p>
            <a:pPr marL="341313" indent="-341313" eaLnBrk="0" hangingPunct="0">
              <a:lnSpc>
                <a:spcPct val="114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en-CA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frames </a:t>
            </a:r>
            <a:r>
              <a:rPr lang="en-CA" sz="2400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sent (during a TXOP period) </a:t>
            </a:r>
            <a:r>
              <a:rPr lang="en-CA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acknowledged by a </a:t>
            </a:r>
            <a:r>
              <a:rPr lang="en-CA" sz="2400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 Block </a:t>
            </a:r>
            <a:r>
              <a:rPr lang="en-CA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Acknowledgement (BA) instead of an ACK frame </a:t>
            </a:r>
            <a:r>
              <a:rPr lang="en-CA" sz="2400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each frame transmitted</a:t>
            </a:r>
          </a:p>
          <a:p>
            <a:pPr marL="341313" indent="-341313" eaLnBrk="0" hangingPunct="0">
              <a:lnSpc>
                <a:spcPct val="114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station transmits a request </a:t>
            </a:r>
            <a:r>
              <a:rPr lang="en-CA" sz="2400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BA </a:t>
            </a:r>
            <a:r>
              <a:rPr lang="en-CA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(BAR), and the receiver respond with BA after a </a:t>
            </a:r>
            <a:r>
              <a:rPr lang="en-CA" sz="2400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SIFS period</a:t>
            </a:r>
            <a:endParaRPr lang="en-CA" sz="24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1313" indent="-341313" eaLnBrk="0" hangingPunct="0">
              <a:lnSpc>
                <a:spcPct val="114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frames are retransmitted</a:t>
            </a:r>
          </a:p>
          <a:p>
            <a:pPr marL="341313" indent="-341313" eaLnBrk="0" hangingPunct="0">
              <a:lnSpc>
                <a:spcPct val="114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significantly reduce management overhead</a:t>
            </a: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08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802.11 MAC Enhancements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81000" y="1447800"/>
            <a:ext cx="8534400" cy="3276600"/>
          </a:xfrm>
          <a:prstGeom prst="rect">
            <a:avLst/>
          </a:prstGeom>
        </p:spPr>
        <p:txBody>
          <a:bodyPr/>
          <a:lstStyle/>
          <a:p>
            <a:pPr marL="341313" indent="-341313" eaLnBrk="0" hangingPunct="0">
              <a:lnSpc>
                <a:spcPct val="114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b="1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TXOP Sharing or MU-TXOP</a:t>
            </a:r>
          </a:p>
          <a:p>
            <a:pPr marL="341313" indent="-341313" eaLnBrk="0" hangingPunct="0">
              <a:lnSpc>
                <a:spcPct val="114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Enables multiple downlink traffic </a:t>
            </a:r>
            <a:r>
              <a:rPr lang="en-CA" sz="24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streams to multiple receiver </a:t>
            </a:r>
            <a:r>
              <a:rPr lang="en-CA" sz="2400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stations simultaneously</a:t>
            </a: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7824"/>
            <a:ext cx="7915274" cy="327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116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802.11 MAC Enhancements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81000" y="1447800"/>
            <a:ext cx="8534400" cy="3276600"/>
          </a:xfrm>
          <a:prstGeom prst="rect">
            <a:avLst/>
          </a:prstGeom>
        </p:spPr>
        <p:txBody>
          <a:bodyPr/>
          <a:lstStyle/>
          <a:p>
            <a:pPr marL="341313" indent="-341313" eaLnBrk="0" hangingPunct="0">
              <a:lnSpc>
                <a:spcPct val="114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b="1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TXOP Sharing or MU-TXOP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8314644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46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802.11 MAC Enhancements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81000" y="1447800"/>
            <a:ext cx="3733800" cy="3276600"/>
          </a:xfrm>
          <a:prstGeom prst="rect">
            <a:avLst/>
          </a:prstGeom>
        </p:spPr>
        <p:txBody>
          <a:bodyPr/>
          <a:lstStyle/>
          <a:p>
            <a:pPr marL="341313" indent="-341313" eaLnBrk="0" hangingPunct="0">
              <a:lnSpc>
                <a:spcPct val="114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b="1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All expected MAC enhancement</a:t>
            </a:r>
            <a:endParaRPr lang="en-US" sz="2400" b="1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24000"/>
            <a:ext cx="4428760" cy="470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885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State of the Art: IEEE 802.11ac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1447800"/>
            <a:ext cx="81915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Operates in the 5GHz band</a:t>
            </a: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Key features that enable data rates up to 6.9Gbps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Up to 8 antennas and spatial streams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 </a:t>
            </a: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Wider channel BW (20/40/80/160MHz)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Downlink multi-user MIMO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256 QAM</a:t>
            </a:r>
          </a:p>
          <a:p>
            <a:pPr marL="341313" lvl="0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First generation ac chips are already available in the market</a:t>
            </a:r>
          </a:p>
          <a:p>
            <a:pPr marL="341313" lvl="0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Usage cases cover both enterprise and home</a:t>
            </a:r>
          </a:p>
          <a:p>
            <a:pPr marL="341313" lvl="0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Focus is on link throughput, rather than efficient use of spectrum resources</a:t>
            </a:r>
          </a:p>
          <a:p>
            <a:pPr marL="341313" lvl="0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11ac is backward compatible with 11a and 11n</a:t>
            </a:r>
            <a:endParaRPr lang="en-US" sz="2400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222250" lvl="1" eaLnBrk="0" hangingPunct="0">
              <a:spcBef>
                <a:spcPct val="20000"/>
              </a:spcBef>
              <a:buClr>
                <a:srgbClr val="3333CC"/>
              </a:buClr>
              <a:buSzPct val="70000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IEEE 802.11ac Usage Models 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graphicFrame>
        <p:nvGraphicFramePr>
          <p:cNvPr id="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588833"/>
              </p:ext>
            </p:extLst>
          </p:nvPr>
        </p:nvGraphicFramePr>
        <p:xfrm>
          <a:off x="518702" y="1486017"/>
          <a:ext cx="7827917" cy="4665795"/>
        </p:xfrm>
        <a:graphic>
          <a:graphicData uri="http://schemas.openxmlformats.org/drawingml/2006/table">
            <a:tbl>
              <a:tblPr/>
              <a:tblGrid>
                <a:gridCol w="2914650"/>
                <a:gridCol w="4913267"/>
              </a:tblGrid>
              <a:tr h="231642">
                <a:tc row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Wireless Display</a:t>
                      </a:r>
                    </a:p>
                  </a:txBody>
                  <a:tcPr marL="79856" marR="79856" marT="39927" marB="399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Desktop Storage &amp; Display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263541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9856" marR="79856" marT="39927" marB="399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Projection to TV or projector in conf room (lightly compressed video)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231642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9856" marR="79856" marT="39927" marB="399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 room gaming (lightly compressed video)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232698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9856" marR="79856" marT="39927" marB="399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Streaming from camcorder to display (lightly compressed video)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231642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9856" marR="79856" marT="39927" marB="399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Broadcast TV field pick up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231642">
                <a:tc row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Distribution of HDTV</a:t>
                      </a:r>
                    </a:p>
                  </a:txBody>
                  <a:tcPr marL="79856" marR="79856" marT="39927" marB="399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Lightly compressed video streaming around the home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231642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9856" marR="79856" marT="39927" marB="399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Compressed video streaming around home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231642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9856" marR="79856" marT="39927" marB="399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Intra large vehicle (e.g. airplane) applications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231642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9856" marR="79856" marT="39927" marB="399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Wireless networking for office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231642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9856" marR="79856" marT="39927" marB="399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Remote medical assistance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231642">
                <a:tc row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Rapid upload/download</a:t>
                      </a:r>
                    </a:p>
                  </a:txBody>
                  <a:tcPr marL="79856" marR="79856" marT="39927" marB="399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Rapid sync-n-go file transfer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231642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9856" marR="79856" marT="39927" marB="399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Picture by picture viewing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231642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9856" marR="79856" marT="39927" marB="399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Airplane docking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231642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9856" marR="79856" marT="39927" marB="399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Movie content download to car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231642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9856" marR="79856" marT="39927" marB="399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Police / surveillance car upload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231642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Backhaul</a:t>
                      </a:r>
                    </a:p>
                  </a:txBody>
                  <a:tcPr marL="79856" marR="79856" marT="39927" marB="399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Multi-media mesh backhaul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231642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9856" marR="79856" marT="39927" marB="399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Point-to-point backhaul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231642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Outdoor campus / auditorium</a:t>
                      </a:r>
                    </a:p>
                  </a:txBody>
                  <a:tcPr marL="79856" marR="79856" marT="39927" marB="399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Video demos / 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tele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-presence in auditorium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231642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9856" marR="79856" marT="39927" marB="399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Public safety mesh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23164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Manufacturing floor</a:t>
                      </a:r>
                    </a:p>
                  </a:txBody>
                  <a:tcPr marL="79856" marR="79856" marT="39927" marB="3992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Manufacturing floor automation</a:t>
                      </a:r>
                    </a:p>
                  </a:txBody>
                  <a:tcPr marL="45720" marR="4572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814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Applications for Ad Hoc Networks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81000" y="1600200"/>
            <a:ext cx="81915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580413"/>
              </p:ext>
            </p:extLst>
          </p:nvPr>
        </p:nvGraphicFramePr>
        <p:xfrm>
          <a:off x="457200" y="1491615"/>
          <a:ext cx="8229600" cy="461581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163651"/>
                <a:gridCol w="6065949"/>
              </a:tblGrid>
              <a:tr h="641985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>
                          <a:solidFill>
                            <a:schemeClr val="tx1"/>
                          </a:solidFill>
                        </a:rPr>
                        <a:t>Applications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>
                          <a:solidFill>
                            <a:schemeClr val="tx1"/>
                          </a:solidFill>
                        </a:rPr>
                        <a:t>Descriptions/Services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10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smtClean="0"/>
                        <a:t>Data</a:t>
                      </a:r>
                      <a:r>
                        <a:rPr lang="en-CA" baseline="0" dirty="0" smtClean="0"/>
                        <a:t> Networks</a:t>
                      </a:r>
                      <a:endParaRPr lang="en-CA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Support direct data exchange between personal digital assistants (PDAs)</a:t>
                      </a:r>
                      <a:r>
                        <a:rPr lang="en-CA" baseline="0" dirty="0" smtClean="0"/>
                        <a:t> without having an access point</a:t>
                      </a:r>
                      <a:endParaRPr lang="en-C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1075">
                <a:tc>
                  <a:txBody>
                    <a:bodyPr/>
                    <a:lstStyle/>
                    <a:p>
                      <a:r>
                        <a:rPr lang="en-CA" dirty="0" smtClean="0"/>
                        <a:t>Sensor Networks</a:t>
                      </a:r>
                      <a:endParaRPr lang="en-C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CA" dirty="0" smtClean="0"/>
                        <a:t>Collection of a large number of small nodes with sensing, computation, and wireless networking capabilities, used to collect real</a:t>
                      </a:r>
                      <a:r>
                        <a:rPr lang="en-CA" baseline="0" dirty="0" smtClean="0"/>
                        <a:t> time data to automate everyday functions. There is a wide range of applications for sensor networks, e.g., healthcare monitoring, industrial monitoring, smart grid and etc. </a:t>
                      </a:r>
                      <a:endParaRPr lang="en-CA" dirty="0" smtClean="0"/>
                    </a:p>
                    <a:p>
                      <a:endParaRPr lang="en-C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1075">
                <a:tc>
                  <a:txBody>
                    <a:bodyPr/>
                    <a:lstStyle/>
                    <a:p>
                      <a:r>
                        <a:rPr lang="en-CA" dirty="0" smtClean="0"/>
                        <a:t>Tactical Networks</a:t>
                      </a:r>
                      <a:endParaRPr lang="en-C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Military communications at battlefield where there is no network infrastructure</a:t>
                      </a:r>
                      <a:endParaRPr lang="en-C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IEEE 802.11ac </a:t>
            </a:r>
            <a:r>
              <a:rPr lang="en-US" sz="3200" dirty="0">
                <a:solidFill>
                  <a:srgbClr val="333399"/>
                </a:solidFill>
                <a:latin typeface="Calibri" pitchFamily="34" charset="0"/>
              </a:rPr>
              <a:t>Usage </a:t>
            </a:r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Model Example 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1447800"/>
            <a:ext cx="86106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Delivering multiple HD video streams simultaneously </a:t>
            </a: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>
                <a:solidFill>
                  <a:srgbClr val="000000"/>
                </a:solidFill>
                <a:latin typeface="Calibri" pitchFamily="34" charset="0"/>
              </a:rPr>
              <a:t>802.11ac </a:t>
            </a: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</a:rPr>
              <a:t>usage model example</a:t>
            </a:r>
            <a:r>
              <a:rPr lang="en-US" sz="2400" kern="0" dirty="0">
                <a:solidFill>
                  <a:srgbClr val="000000"/>
                </a:solidFill>
                <a:latin typeface="Calibri" pitchFamily="34" charset="0"/>
              </a:rPr>
              <a:t>: In-home HD content distribution</a:t>
            </a:r>
            <a:endParaRPr lang="en-US" sz="2400" kern="0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8150" y="2667000"/>
            <a:ext cx="576325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4544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rgbClr val="333399"/>
                </a:solidFill>
                <a:latin typeface="Calibri" pitchFamily="34" charset="0"/>
              </a:rPr>
              <a:t>802.11ac Usage </a:t>
            </a:r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Model Example 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1447800"/>
            <a:ext cx="86106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802.11ac 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in 40 MHz with eight antenna AP can supports two HD video streams at 24 Mbps each and two Blu-Ray video streams at 54 Mbps each</a:t>
            </a: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455050"/>
            <a:ext cx="7783580" cy="356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6721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IEEE 802.11ac Features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1447800"/>
            <a:ext cx="81915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Mandatory 5 GHz </a:t>
            </a: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operation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Less </a:t>
            </a: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interference and more </a:t>
            </a:r>
            <a:r>
              <a:rPr lang="en-CA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non-overlapping </a:t>
            </a: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channels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1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Wider </a:t>
            </a: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bandwidth</a:t>
            </a:r>
            <a:endParaRPr lang="en-US" sz="2400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It  </a:t>
            </a:r>
            <a:r>
              <a:rPr lang="en-CA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introduces 80MHz and 160MHz in addition to 20MHz and 40MHz.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333127"/>
            <a:ext cx="8728434" cy="2991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6798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IEEE 802.11ac Features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1447800"/>
            <a:ext cx="81915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Higher order </a:t>
            </a: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modulation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256 QAM instead of 64 QAM in </a:t>
            </a: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802.11n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1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Higher order MIMO</a:t>
            </a:r>
            <a:endParaRPr lang="en-US" sz="2400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Maximum number of spatial streams is increased to eight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CA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733800"/>
            <a:ext cx="8018952" cy="2048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4132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IEEE 802.11ac Features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1447800"/>
            <a:ext cx="81915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Multi-user MIMO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First Wi-Fi standard introduces MIMO, to serve up to four clients simultaneously.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CA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Standard-based </a:t>
            </a:r>
            <a:r>
              <a:rPr lang="en-US" sz="2400" kern="0" dirty="0" err="1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beamforming</a:t>
            </a:r>
            <a:endParaRPr lang="en-US" sz="2400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802.11ac defines a single explicit compressed feedback for </a:t>
            </a:r>
            <a:r>
              <a:rPr lang="en-CA" sz="2000" kern="0" dirty="0" err="1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beamforming</a:t>
            </a:r>
            <a:endParaRPr lang="en-CA" sz="2000" kern="0" dirty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Backwards </a:t>
            </a: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compatibility </a:t>
            </a:r>
            <a:r>
              <a:rPr lang="en-US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to </a:t>
            </a: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802.11a/n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dirty="0">
                <a:latin typeface="Cambria" pitchFamily="18" charset="0"/>
              </a:rPr>
              <a:t>802.11ac enables coexistence by a backwards compatible preamble which understandable by 802.11 a/n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CA" sz="2000" kern="0" dirty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98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IEEE 802.11ac Features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1447800"/>
            <a:ext cx="81915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Improved 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i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nterference 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detection threshold</a:t>
            </a: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Enhanced RTS/CTS with bandwidth 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indication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Enables </a:t>
            </a:r>
            <a:r>
              <a:rPr lang="en-CA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dynamic bandwidth management and optimizing the use of wider bandwidth in an efficient manner 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Each Network has a 20 MHz primary channel for carrier sensing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Once the access to the primary channel is obtained, additional secondary channels for wider bandwidth may be added. 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CA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078" y="4419600"/>
            <a:ext cx="3922322" cy="151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4445000"/>
            <a:ext cx="3801680" cy="135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6798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Coverage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1447800"/>
            <a:ext cx="81915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439545"/>
            <a:ext cx="6666722" cy="4524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6798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Coverage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1447800"/>
            <a:ext cx="81915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Single 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Family Units =&gt;Range is short enough</a:t>
            </a: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Possible solutions for Multi Dwelling Units</a:t>
            </a: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t="32729"/>
          <a:stretch>
            <a:fillRect/>
          </a:stretch>
        </p:blipFill>
        <p:spPr bwMode="auto">
          <a:xfrm>
            <a:off x="1466850" y="4191000"/>
            <a:ext cx="6076950" cy="213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286000" y="2590800"/>
            <a:ext cx="4343400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3975" lvl="1">
              <a:buClr>
                <a:srgbClr val="FF0000"/>
              </a:buClr>
              <a:buNone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1- Radio resource management</a:t>
            </a:r>
          </a:p>
          <a:p>
            <a:pPr marL="53975" lvl="1">
              <a:buClr>
                <a:srgbClr val="FF0000"/>
              </a:buClr>
              <a:buNone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2- Primary channel assignment </a:t>
            </a:r>
          </a:p>
          <a:p>
            <a:pPr marL="53975" lvl="1">
              <a:buClr>
                <a:srgbClr val="FF0000"/>
              </a:buClr>
              <a:buNone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3-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Beamforming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98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State of the Art: IEEE 802.11ad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81000" y="1447800"/>
            <a:ext cx="81915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60 GHz operation  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         Throughput 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intensive applications</a:t>
            </a: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2.16GHz </a:t>
            </a:r>
            <a:r>
              <a:rPr lang="en-US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channel </a:t>
            </a: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bandwidth</a:t>
            </a: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Short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range           Personal Area Network (PAN) </a:t>
            </a:r>
            <a:endParaRPr lang="en-US" sz="24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0" hangingPunct="0">
              <a:lnSpc>
                <a:spcPct val="150000"/>
              </a:lnSpc>
              <a:spcBef>
                <a:spcPct val="20000"/>
              </a:spcBef>
              <a:buClr>
                <a:srgbClr val="3333CC"/>
              </a:buClr>
              <a:buSzPct val="100000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Personal Basic Service Set (PBSS)</a:t>
            </a: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               </a:t>
            </a:r>
          </a:p>
          <a:p>
            <a:pPr marL="222250" lvl="1" eaLnBrk="0" hangingPunct="0">
              <a:spcBef>
                <a:spcPct val="20000"/>
              </a:spcBef>
              <a:buClr>
                <a:srgbClr val="3333CC"/>
              </a:buClr>
              <a:buSzPct val="70000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3200400"/>
            <a:ext cx="7006466" cy="185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ight Arrow 6"/>
          <p:cNvSpPr/>
          <p:nvPr/>
        </p:nvSpPr>
        <p:spPr bwMode="auto">
          <a:xfrm>
            <a:off x="2374900" y="2247900"/>
            <a:ext cx="533400" cy="3175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C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3124200" y="1600200"/>
            <a:ext cx="533400" cy="3175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C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2362200" y="2730500"/>
            <a:ext cx="533400" cy="3175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CA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35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State of the Art: IEEE 802.11ad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81000" y="1295400"/>
            <a:ext cx="8191500" cy="4495800"/>
          </a:xfrm>
          <a:prstGeom prst="rect">
            <a:avLst/>
          </a:prstGeom>
        </p:spPr>
        <p:txBody>
          <a:bodyPr/>
          <a:lstStyle/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err="1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Beamforming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 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would be the key technology to enhance 60GHz 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range.</a:t>
            </a: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err="1">
                <a:solidFill>
                  <a:srgbClr val="000000"/>
                </a:solidFill>
                <a:latin typeface="Calibri" pitchFamily="34" charset="0"/>
                <a:cs typeface="+mn-cs"/>
              </a:rPr>
              <a:t>Beamforming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 utilizes multiple antenna elements to 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form a 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beam toward a certain direction with increased 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signal strength</a:t>
            </a:r>
            <a:endParaRPr lang="en-CA" sz="2400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However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, </a:t>
            </a:r>
            <a:r>
              <a:rPr lang="en-CA" sz="2400" kern="0" dirty="0" err="1">
                <a:solidFill>
                  <a:srgbClr val="000000"/>
                </a:solidFill>
                <a:latin typeface="Calibri" pitchFamily="34" charset="0"/>
                <a:cs typeface="+mn-cs"/>
              </a:rPr>
              <a:t>beamforming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 could only be functional after discovery and training of the target 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device.</a:t>
            </a:r>
            <a:endParaRPr lang="en-CA" sz="2400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CA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222250" lvl="1" eaLnBrk="0" hangingPunct="0">
              <a:spcBef>
                <a:spcPct val="20000"/>
              </a:spcBef>
              <a:buClr>
                <a:srgbClr val="3333CC"/>
              </a:buClr>
              <a:buSzPct val="70000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4049712"/>
            <a:ext cx="3963988" cy="227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298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Technical Challenges of Ad Hoc Networks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1447800"/>
            <a:ext cx="81915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Limited transmission range</a:t>
            </a: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Scalability</a:t>
            </a: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Energy constraints</a:t>
            </a: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Routes changes</a:t>
            </a: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Packet losses</a:t>
            </a: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Device heterogeneity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07832" y="1447800"/>
            <a:ext cx="4229282" cy="4693872"/>
            <a:chOff x="4507832" y="1447800"/>
            <a:chExt cx="4229282" cy="4693872"/>
          </a:xfrm>
        </p:grpSpPr>
        <p:grpSp>
          <p:nvGrpSpPr>
            <p:cNvPr id="3" name="Group 2"/>
            <p:cNvGrpSpPr/>
            <p:nvPr/>
          </p:nvGrpSpPr>
          <p:grpSpPr>
            <a:xfrm>
              <a:off x="4507832" y="1447800"/>
              <a:ext cx="4229282" cy="4642809"/>
              <a:chOff x="4507832" y="1447800"/>
              <a:chExt cx="4229282" cy="4642809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26" t="28881" r="18947" b="27579"/>
              <a:stretch/>
            </p:blipFill>
            <p:spPr bwMode="auto">
              <a:xfrm>
                <a:off x="4507832" y="1447800"/>
                <a:ext cx="3874168" cy="2450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685" t="32136" r="13815" b="28000"/>
              <a:stretch/>
            </p:blipFill>
            <p:spPr bwMode="auto">
              <a:xfrm>
                <a:off x="4507832" y="3872217"/>
                <a:ext cx="4229282" cy="22183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970" t="28881" r="30794" b="27579"/>
              <a:stretch/>
            </p:blipFill>
            <p:spPr bwMode="auto">
              <a:xfrm>
                <a:off x="8390021" y="1447800"/>
                <a:ext cx="347093" cy="2450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10" t="33263" r="13027" b="27369"/>
            <a:stretch/>
          </p:blipFill>
          <p:spPr bwMode="auto">
            <a:xfrm>
              <a:off x="4530376" y="3974564"/>
              <a:ext cx="4206738" cy="216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733800"/>
            <a:ext cx="613410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State of the Art: IEEE 802.11ad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81000" y="1295400"/>
            <a:ext cx="8191500" cy="4495800"/>
          </a:xfrm>
          <a:prstGeom prst="rect">
            <a:avLst/>
          </a:prstGeom>
        </p:spPr>
        <p:txBody>
          <a:bodyPr/>
          <a:lstStyle/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60GHz 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Training Frame could be configured in a way that it contains multiple beam patterns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60GHz </a:t>
            </a:r>
            <a:r>
              <a:rPr lang="en-CA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Training Frame could be signalled with 2.4/5GHz frame</a:t>
            </a: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The </a:t>
            </a:r>
            <a:r>
              <a:rPr lang="en-CA" sz="2400" kern="0" dirty="0" err="1">
                <a:solidFill>
                  <a:srgbClr val="000000"/>
                </a:solidFill>
                <a:latin typeface="Calibri" pitchFamily="34" charset="0"/>
                <a:cs typeface="+mn-cs"/>
              </a:rPr>
              <a:t>beamformee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 could report back the strongest beam pattern it 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receives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Feedback can be sent using 2.4/5GHz training frames</a:t>
            </a: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CA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CA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222250" lvl="1" eaLnBrk="0" hangingPunct="0">
              <a:spcBef>
                <a:spcPct val="20000"/>
              </a:spcBef>
              <a:buClr>
                <a:srgbClr val="3333CC"/>
              </a:buClr>
              <a:buSzPct val="70000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31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State of the Art: IEEE 802.11ad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81000" y="1295400"/>
            <a:ext cx="8191500" cy="4495800"/>
          </a:xfrm>
          <a:prstGeom prst="rect">
            <a:avLst/>
          </a:prstGeom>
        </p:spPr>
        <p:txBody>
          <a:bodyPr/>
          <a:lstStyle/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MAC Design</a:t>
            </a:r>
            <a:endParaRPr lang="en-CA" sz="2400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Needs to support high throughput, directional communications </a:t>
            </a:r>
            <a:r>
              <a:rPr lang="en-CA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and </a:t>
            </a:r>
            <a:r>
              <a:rPr lang="en-CA" sz="2000" kern="0" dirty="0" err="1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QoS</a:t>
            </a:r>
            <a:r>
              <a:rPr lang="en-CA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 </a:t>
            </a: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improvement</a:t>
            </a: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Scheduling scheme, 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wherein a 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station </a:t>
            </a:r>
            <a:r>
              <a:rPr lang="en-CA" sz="24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is allowed to access the channel without a central controller involvement is preferable; this is facilitated by having the central controller distribute the channel time schedule 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Good </a:t>
            </a:r>
            <a:r>
              <a:rPr lang="en-CA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framework for </a:t>
            </a:r>
            <a:r>
              <a:rPr lang="en-CA" sz="2000" kern="0" dirty="0" err="1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QoS</a:t>
            </a:r>
            <a:r>
              <a:rPr lang="en-CA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, power management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Spatial reuse</a:t>
            </a:r>
          </a:p>
          <a:p>
            <a:pPr marL="965200" lvl="2" indent="-285750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en-CA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Good for BSS as physically distributed </a:t>
            </a:r>
            <a:r>
              <a:rPr lang="en-CA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stations </a:t>
            </a:r>
            <a:r>
              <a:rPr lang="en-CA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can be scheduled </a:t>
            </a:r>
            <a:r>
              <a:rPr lang="en-CA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simultaneously</a:t>
            </a:r>
            <a:endParaRPr lang="en-CA" kern="0" dirty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CA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Lends itself well to directional communication since </a:t>
            </a: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stations </a:t>
            </a:r>
            <a:r>
              <a:rPr lang="en-CA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know who they will talk to and hence can steer their antenna to the right direction</a:t>
            </a: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,</a:t>
            </a:r>
            <a:endParaRPr lang="en-CA" sz="2000" kern="0" dirty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eaLnBrk="0" hangingPunct="0">
              <a:spcBef>
                <a:spcPct val="20000"/>
              </a:spcBef>
              <a:buClr>
                <a:srgbClr val="3333CC"/>
              </a:buClr>
              <a:buSzPct val="100000"/>
              <a:defRPr/>
            </a:pPr>
            <a:endParaRPr lang="en-CA" sz="2000" kern="0" dirty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CA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CA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222250" lvl="1" eaLnBrk="0" hangingPunct="0">
              <a:spcBef>
                <a:spcPct val="20000"/>
              </a:spcBef>
              <a:buClr>
                <a:srgbClr val="3333CC"/>
              </a:buClr>
              <a:buSzPct val="70000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3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State of the Art: IEEE 802.11ad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28600" y="1219200"/>
            <a:ext cx="8763000" cy="4495800"/>
          </a:xfrm>
          <a:prstGeom prst="rect">
            <a:avLst/>
          </a:prstGeom>
        </p:spPr>
        <p:txBody>
          <a:bodyPr/>
          <a:lstStyle/>
          <a:p>
            <a:pPr marL="341313" indent="-341313" eaLnBrk="0" hangingPunct="0">
              <a:lnSpc>
                <a:spcPct val="9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Beacon frame format:</a:t>
            </a:r>
          </a:p>
          <a:p>
            <a:pPr marL="341313" indent="-341313" eaLnBrk="0" hangingPunct="0">
              <a:lnSpc>
                <a:spcPct val="9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BT/Directional Association: </a:t>
            </a: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AP broadcasts </a:t>
            </a:r>
            <a:r>
              <a:rPr lang="en-CA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beacons in different </a:t>
            </a: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direction</a:t>
            </a:r>
          </a:p>
          <a:p>
            <a:pPr marL="341313" indent="-341313" eaLnBrk="0" hangingPunct="0">
              <a:lnSpc>
                <a:spcPct val="9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</a:rPr>
              <a:t>A-BFT/</a:t>
            </a:r>
            <a:r>
              <a:rPr lang="en-CA" sz="2400" kern="0" dirty="0" err="1" smtClean="0">
                <a:solidFill>
                  <a:srgbClr val="000000"/>
                </a:solidFill>
                <a:latin typeface="Calibri" pitchFamily="34" charset="0"/>
              </a:rPr>
              <a:t>Beamforming</a:t>
            </a: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</a:rPr>
              <a:t>: </a:t>
            </a:r>
            <a:r>
              <a:rPr lang="en-CA" sz="2000" kern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Beamforming</a:t>
            </a: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 processing</a:t>
            </a:r>
          </a:p>
          <a:p>
            <a:pPr marL="341313" indent="-341313" eaLnBrk="0" hangingPunct="0">
              <a:lnSpc>
                <a:spcPct val="9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</a:rPr>
              <a:t>AT: Announcement Time: </a:t>
            </a: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Management request-response </a:t>
            </a:r>
            <a:r>
              <a:rPr lang="en-CA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frame ex-changes between </a:t>
            </a: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AP </a:t>
            </a:r>
            <a:r>
              <a:rPr lang="en-CA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and </a:t>
            </a: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station</a:t>
            </a:r>
          </a:p>
          <a:p>
            <a:pPr marL="341313" indent="-341313" eaLnBrk="0" hangingPunct="0">
              <a:lnSpc>
                <a:spcPct val="9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</a:rPr>
              <a:t>CBP: </a:t>
            </a:r>
            <a:r>
              <a:rPr lang="en-CA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Access during CBP is based on a modified 802.11e EDCA access mechanism that is fine tuned or directional communication</a:t>
            </a:r>
          </a:p>
          <a:p>
            <a:pPr marL="341313" indent="-341313" eaLnBrk="0" hangingPunct="0">
              <a:lnSpc>
                <a:spcPct val="9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CA" sz="2400" kern="0" dirty="0" smtClean="0">
                <a:solidFill>
                  <a:srgbClr val="000000"/>
                </a:solidFill>
                <a:latin typeface="Calibri" pitchFamily="34" charset="0"/>
              </a:rPr>
              <a:t>SP: </a:t>
            </a:r>
            <a:r>
              <a:rPr lang="en-CA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TDMA </a:t>
            </a:r>
            <a:r>
              <a:rPr lang="en-CA" sz="2000" kern="0" dirty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access mechanism Access: during</a:t>
            </a:r>
          </a:p>
          <a:p>
            <a:pPr marL="341313" indent="-341313" eaLnBrk="0" hangingPunct="0">
              <a:lnSpc>
                <a:spcPct val="9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CA" sz="2000" kern="0" dirty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9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276868"/>
            <a:ext cx="6848474" cy="212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21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" t="39967" r="19050" b="16474"/>
          <a:stretch/>
        </p:blipFill>
        <p:spPr bwMode="auto">
          <a:xfrm>
            <a:off x="1752600" y="4038600"/>
            <a:ext cx="5446292" cy="198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5" t="42105" r="27237" b="15789"/>
          <a:stretch/>
        </p:blipFill>
        <p:spPr bwMode="auto">
          <a:xfrm>
            <a:off x="2362200" y="1752600"/>
            <a:ext cx="4375484" cy="1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81000" y="1371600"/>
            <a:ext cx="81915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Hidden terminals</a:t>
            </a: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Exposed terminals</a:t>
            </a: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Technical Challenges of Ad Hoc Networks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04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Designs Principles of Ad Hoc Networks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1295400"/>
            <a:ext cx="81915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Physical layer design</a:t>
            </a: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Data Link layer</a:t>
            </a:r>
            <a:r>
              <a:rPr lang="en-US" sz="2400" kern="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</a:rPr>
              <a:t>(MAC)</a:t>
            </a: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 design</a:t>
            </a: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Network layer design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Neighbor discovery and topology control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Routing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Resource allocation and flow control</a:t>
            </a: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Transport  layer design</a:t>
            </a: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Application layer design</a:t>
            </a: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Cross layer design</a:t>
            </a: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222250" lvl="1" eaLnBrk="0" hangingPunct="0">
              <a:spcBef>
                <a:spcPct val="20000"/>
              </a:spcBef>
              <a:buClr>
                <a:srgbClr val="3333CC"/>
              </a:buClr>
              <a:buSzPct val="70000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394" y="1325106"/>
            <a:ext cx="2788812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52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97400" y="3657600"/>
            <a:ext cx="3937000" cy="2495550"/>
            <a:chOff x="4953000" y="2463800"/>
            <a:chExt cx="3937000" cy="24955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79" t="50000" r="23229" b="19167"/>
            <a:stretch/>
          </p:blipFill>
          <p:spPr bwMode="auto">
            <a:xfrm>
              <a:off x="4953000" y="2609850"/>
              <a:ext cx="3937000" cy="234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 bwMode="auto">
            <a:xfrm>
              <a:off x="4953000" y="2463800"/>
              <a:ext cx="1752600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CA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1447800"/>
            <a:ext cx="8191500" cy="4495800"/>
          </a:xfrm>
          <a:prstGeom prst="rect">
            <a:avLst/>
          </a:prstGeom>
        </p:spPr>
        <p:txBody>
          <a:bodyPr/>
          <a:lstStyle/>
          <a:p>
            <a:pPr marL="1598613" lvl="3" indent="-227013" eaLnBrk="0" hangingPunct="0">
              <a:lnSpc>
                <a:spcPct val="20000"/>
              </a:lnSpc>
              <a:spcBef>
                <a:spcPct val="20000"/>
              </a:spcBef>
              <a:buClr>
                <a:srgbClr val="FFCF01"/>
              </a:buClr>
              <a:buSzPct val="55000"/>
              <a:buFont typeface="Wingdings" pitchFamily="2" charset="2"/>
              <a:buChar char="n"/>
              <a:defRPr/>
            </a:pPr>
            <a:endParaRPr lang="en-US" sz="16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Medium Access Control (MAC) </a:t>
            </a:r>
            <a:r>
              <a:rPr lang="en-US" sz="24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p</a:t>
            </a: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  <a:cs typeface="+mn-cs"/>
              </a:rPr>
              <a:t>rotocol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How users share spectrum and ensure successful packet transmission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400" kern="0" dirty="0" smtClean="0">
                <a:solidFill>
                  <a:srgbClr val="000000"/>
                </a:solidFill>
                <a:latin typeface="Calibri" pitchFamily="34" charset="0"/>
              </a:rPr>
              <a:t>Required features and challenges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Distributed operation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Capability of power control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Responsible for retransmissions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Fairness: especially for relaying nodes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Real-time traffic support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 pitchFamily="34" charset="0"/>
                <a:cs typeface="Times" pitchFamily="18" charset="0"/>
              </a:rPr>
              <a:t>Access delay</a:t>
            </a:r>
          </a:p>
          <a:p>
            <a:pPr marL="455613" lvl="1" indent="-233363" eaLnBrk="0" hangingPunct="0">
              <a:spcBef>
                <a:spcPct val="20000"/>
              </a:spcBef>
              <a:buClr>
                <a:srgbClr val="3333CC"/>
              </a:buClr>
              <a:buSzPct val="70000"/>
              <a:buFont typeface="Courier New" pitchFamily="49" charset="0"/>
              <a:buChar char="o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222250" lvl="1" eaLnBrk="0" hangingPunct="0">
              <a:spcBef>
                <a:spcPct val="20000"/>
              </a:spcBef>
              <a:buClr>
                <a:srgbClr val="3333CC"/>
              </a:buClr>
              <a:buSzPct val="70000"/>
              <a:defRPr/>
            </a:pPr>
            <a:endParaRPr lang="en-US" sz="2000" kern="0" dirty="0" smtClean="0">
              <a:solidFill>
                <a:srgbClr val="000000"/>
              </a:solidFill>
              <a:latin typeface="Calibri" pitchFamily="34" charset="0"/>
              <a:cs typeface="Times" pitchFamily="18" charset="0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  <a:p>
            <a:pPr marL="341313" indent="-341313" eaLnBrk="0" hangingPunct="0">
              <a:lnSpc>
                <a:spcPct val="70000"/>
              </a:lnSpc>
              <a:spcBef>
                <a:spcPct val="200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defRPr/>
            </a:pPr>
            <a:endParaRPr lang="en-US" sz="2400" kern="0" dirty="0" smtClean="0">
              <a:solidFill>
                <a:srgbClr val="000000"/>
              </a:solidFill>
              <a:latin typeface="Calibri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91600" cy="762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rgbClr val="333399"/>
                </a:solidFill>
                <a:latin typeface="Calibri" pitchFamily="34" charset="0"/>
              </a:rPr>
              <a:t>Medium Access Control Protocols</a:t>
            </a:r>
            <a:endParaRPr lang="en-US" sz="3200" dirty="0">
              <a:solidFill>
                <a:srgbClr val="33339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61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25211</TotalTime>
  <Words>2757</Words>
  <Application>Microsoft Office PowerPoint</Application>
  <PresentationFormat>Letter Paper (8.5x11 in)</PresentationFormat>
  <Paragraphs>685</Paragraphs>
  <Slides>62</Slides>
  <Notes>60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4" baseType="lpstr">
      <vt:lpstr>Office Theme</vt:lpstr>
      <vt:lpstr>Blends</vt:lpstr>
      <vt:lpstr>   Mahsa Derakhshani mahsa.derakhshani@mail.mcgill.ca</vt:lpstr>
      <vt:lpstr>Lectures 22-23 - Outline</vt:lpstr>
      <vt:lpstr>Introduction on Ad Hoc Wireless Networks</vt:lpstr>
      <vt:lpstr>Ad Hoc vs. Cellular Wireless Networks</vt:lpstr>
      <vt:lpstr>Applications for Ad Hoc Networks</vt:lpstr>
      <vt:lpstr>Technical Challenges of Ad Hoc Networks</vt:lpstr>
      <vt:lpstr>Technical Challenges of Ad Hoc Networks</vt:lpstr>
      <vt:lpstr>Designs Principles of Ad Hoc Networks</vt:lpstr>
      <vt:lpstr>Medium Access Control Protocols</vt:lpstr>
      <vt:lpstr>Medium Access Control Protocols</vt:lpstr>
      <vt:lpstr>Medium Access Control Protocols</vt:lpstr>
      <vt:lpstr>Power Control</vt:lpstr>
      <vt:lpstr>Automatic Repeat Request (ARQ)</vt:lpstr>
      <vt:lpstr>Routing Protocols</vt:lpstr>
      <vt:lpstr>Routing Protocols-Flooding</vt:lpstr>
      <vt:lpstr>Routing – Flooding Protocol</vt:lpstr>
      <vt:lpstr>Routing – Proactive Protocols </vt:lpstr>
      <vt:lpstr>Routing – Reactive Protocols</vt:lpstr>
      <vt:lpstr>Routing – Hybrid Protocols</vt:lpstr>
      <vt:lpstr>Routing – Hybrid Protocols</vt:lpstr>
      <vt:lpstr>Flow Control</vt:lpstr>
      <vt:lpstr>Network Capacity Limits</vt:lpstr>
      <vt:lpstr>Network Capacity Limits</vt:lpstr>
      <vt:lpstr>Wireless Sensor Networks </vt:lpstr>
      <vt:lpstr>Wireless Protocols Comparison</vt:lpstr>
      <vt:lpstr>IEEE 802.15.4 / ZigBee Radios  </vt:lpstr>
      <vt:lpstr>IEEE 802.15.4 / ZigBee Radios </vt:lpstr>
      <vt:lpstr>IEEE Standards - Wi-Fi </vt:lpstr>
      <vt:lpstr>IEEE Standards - Wi-Fi </vt:lpstr>
      <vt:lpstr>Evolution of Wi-Fi</vt:lpstr>
      <vt:lpstr>802.11 Standards: PHY Evolution</vt:lpstr>
      <vt:lpstr>802.11 Standards: PHY Evolution</vt:lpstr>
      <vt:lpstr>802.11 Standards: MAC Evolution</vt:lpstr>
      <vt:lpstr>Original 802.11 MAC</vt:lpstr>
      <vt:lpstr>Original 802.11 MAC</vt:lpstr>
      <vt:lpstr>Original 802.11 MAC</vt:lpstr>
      <vt:lpstr>802.11 MAC Enhancements</vt:lpstr>
      <vt:lpstr>Enhanced Distributed Channel Access (EDCA)</vt:lpstr>
      <vt:lpstr>Enhanced Distributed Channel Access (EDCA)</vt:lpstr>
      <vt:lpstr>Enhanced Distributed Channel Access (EDCA)</vt:lpstr>
      <vt:lpstr>EDCA – Transmission Opportunity (TXOP)</vt:lpstr>
      <vt:lpstr>802.11 MAC Enhancements</vt:lpstr>
      <vt:lpstr>802.11 MAC Enhancements</vt:lpstr>
      <vt:lpstr>802.11 MAC Enhancements</vt:lpstr>
      <vt:lpstr>802.11 MAC Enhancements</vt:lpstr>
      <vt:lpstr>802.11 MAC Enhancements</vt:lpstr>
      <vt:lpstr>802.11 MAC Enhancements</vt:lpstr>
      <vt:lpstr>State of the Art: IEEE 802.11ac</vt:lpstr>
      <vt:lpstr>IEEE 802.11ac Usage Models </vt:lpstr>
      <vt:lpstr>IEEE 802.11ac Usage Model Example </vt:lpstr>
      <vt:lpstr>802.11ac Usage Model Example </vt:lpstr>
      <vt:lpstr>IEEE 802.11ac Features</vt:lpstr>
      <vt:lpstr>IEEE 802.11ac Features</vt:lpstr>
      <vt:lpstr>IEEE 802.11ac Features</vt:lpstr>
      <vt:lpstr>IEEE 802.11ac Features</vt:lpstr>
      <vt:lpstr>Coverage</vt:lpstr>
      <vt:lpstr>Coverage</vt:lpstr>
      <vt:lpstr>State of the Art: IEEE 802.11ad</vt:lpstr>
      <vt:lpstr>State of the Art: IEEE 802.11ad</vt:lpstr>
      <vt:lpstr>State of the Art: IEEE 802.11ad</vt:lpstr>
      <vt:lpstr>State of the Art: IEEE 802.11ad</vt:lpstr>
      <vt:lpstr>State of the Art: IEEE 802.11ad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Mahsa.Derakhshani</dc:creator>
  <cp:lastModifiedBy>Quang-Dung Ho</cp:lastModifiedBy>
  <cp:revision>1109</cp:revision>
  <dcterms:created xsi:type="dcterms:W3CDTF">2010-05-03T18:23:21Z</dcterms:created>
  <dcterms:modified xsi:type="dcterms:W3CDTF">2016-03-11T20:04:21Z</dcterms:modified>
</cp:coreProperties>
</file>